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BB5AB70-63BD-4629-8934-F9CBD30ACFE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A0EB9F1-A567-4B88-8148-931842977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WWII: The Conflict Continues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7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Fighting on The Eastern Front was Especially Brutal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/>
              <a:t>Millions of soldiers and civilians died in fierce fighting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1114" y="2703493"/>
            <a:ext cx="6487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 battle for city of Stalingrad would be the tipping point</a:t>
            </a:r>
            <a:endParaRPr lang="en-US" sz="2800" dirty="0"/>
          </a:p>
        </p:txBody>
      </p:sp>
      <p:pic>
        <p:nvPicPr>
          <p:cNvPr id="8194" name="Picture 2" descr="http://3.bp.blogspot.com/-HrOaYOArqes/TkGBAEwlrYI/AAAAAAAABKA/15nQBWN5sCA/s1600/43-stalingrad_after_w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514" y="3276600"/>
            <a:ext cx="4546600" cy="34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343" y="4267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battle would rage on from the middle of 1942 through early 1943!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4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24_img_us_se_p08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2939"/>
            <a:ext cx="3251510" cy="22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3657" y="493693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After a long struggle, </a:t>
            </a:r>
            <a:r>
              <a:rPr lang="en-US" altLang="en-US" sz="2800" dirty="0">
                <a:solidFill>
                  <a:srgbClr val="0033CC"/>
                </a:solidFill>
              </a:rPr>
              <a:t>the Soviets defeated the Germans at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33CC"/>
                </a:solidFill>
              </a:rPr>
              <a:t>Stalingrad.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53001" y="1600200"/>
            <a:ext cx="2514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Thousands of </a:t>
            </a:r>
            <a:r>
              <a:rPr lang="en-US" altLang="en-US" dirty="0">
                <a:solidFill>
                  <a:srgbClr val="0033CC"/>
                </a:solidFill>
              </a:rPr>
              <a:t>Germans surrendered.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400" y="3914543"/>
            <a:ext cx="2438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Battle of Stalingrad</a:t>
            </a:r>
            <a:r>
              <a:rPr lang="en-US" altLang="en-US" b="1" dirty="0"/>
              <a:t> proved to be a major turning point of the war in Europe.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7201" y="3578788"/>
            <a:ext cx="3886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Nazi armies were forced to </a:t>
            </a:r>
            <a:r>
              <a:rPr lang="en-US" altLang="en-US" dirty="0">
                <a:solidFill>
                  <a:srgbClr val="0033CC"/>
                </a:solidFill>
              </a:rPr>
              <a:t>retreat westward,</a:t>
            </a:r>
            <a:r>
              <a:rPr lang="en-US" altLang="en-US" dirty="0"/>
              <a:t> back toward Germany.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The Soviet Union was now on the offensive.</a:t>
            </a:r>
          </a:p>
          <a:p>
            <a:pPr eaLnBrk="1" hangingPunct="1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Hitler’s dream of dominating Europe was crushed.</a:t>
            </a:r>
          </a:p>
        </p:txBody>
      </p:sp>
    </p:spTree>
    <p:extLst>
      <p:ext uri="{BB962C8B-B14F-4D97-AF65-F5344CB8AC3E}">
        <p14:creationId xmlns:p14="http://schemas.microsoft.com/office/powerpoint/2010/main" xmlns="" val="2938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Meanwhile, Allied forces pressured the Axis on another front—the deserts of North Africa.</a:t>
            </a:r>
            <a:endParaRPr lang="en-US" alt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3962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General </a:t>
            </a:r>
            <a:r>
              <a:rPr lang="en-US" altLang="en-US" b="1" dirty="0">
                <a:solidFill>
                  <a:srgbClr val="FF0000"/>
                </a:solidFill>
              </a:rPr>
              <a:t>Dwight Eisenhower</a:t>
            </a:r>
            <a:r>
              <a:rPr lang="en-US" altLang="en-US" dirty="0"/>
              <a:t> commanded the Allied invasion.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marL="0" indent="0" eaLnBrk="1" hangingPunct="1"/>
            <a:endParaRPr lang="en-US" altLang="en-US" dirty="0">
              <a:solidFill>
                <a:srgbClr val="0033CC"/>
              </a:solidFill>
            </a:endParaRPr>
          </a:p>
        </p:txBody>
      </p:sp>
      <p:pic>
        <p:nvPicPr>
          <p:cNvPr id="9218" name="Picture 2" descr="http://placetoland.files.wordpress.com/2011/08/north-africa-1942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0"/>
            <a:ext cx="848138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54714" y="1752600"/>
            <a:ext cx="47098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200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Heat, sandstorms, and scorpions</a:t>
            </a:r>
            <a:r>
              <a:rPr lang="en-US" alt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made conditions difficult. </a:t>
            </a:r>
          </a:p>
        </p:txBody>
      </p:sp>
    </p:spTree>
    <p:extLst>
      <p:ext uri="{BB962C8B-B14F-4D97-AF65-F5344CB8AC3E}">
        <p14:creationId xmlns:p14="http://schemas.microsoft.com/office/powerpoint/2010/main" xmlns="" val="38467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24_maps_us_se_p08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0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09600" y="3657600"/>
            <a:ext cx="22479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Patton eventually defeated Rommel’s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0033CC"/>
                </a:solidFill>
              </a:rPr>
              <a:t>Afrika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>
                <a:solidFill>
                  <a:srgbClr val="0033CC"/>
                </a:solidFill>
              </a:rPr>
              <a:t>Korps</a:t>
            </a:r>
            <a:r>
              <a:rPr lang="en-US" altLang="en-US" dirty="0">
                <a:solidFill>
                  <a:srgbClr val="0033CC"/>
                </a:solidFill>
              </a:rPr>
              <a:t>,</a:t>
            </a:r>
            <a:r>
              <a:rPr lang="en-US" altLang="en-US" dirty="0"/>
              <a:t> forcing a German surrender.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4572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Tank battles</a:t>
            </a:r>
            <a:r>
              <a:rPr lang="en-US" altLang="en-US" dirty="0"/>
              <a:t> dominated the fighting, pitting two </a:t>
            </a:r>
            <a:r>
              <a:rPr lang="en-US" altLang="en-US" dirty="0">
                <a:solidFill>
                  <a:srgbClr val="0033CC"/>
                </a:solidFill>
              </a:rPr>
              <a:t>brilliant tank strategists</a:t>
            </a:r>
            <a:r>
              <a:rPr lang="en-US" altLang="en-US" dirty="0"/>
              <a:t> against each other.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1866900" y="876300"/>
            <a:ext cx="2286000" cy="2971800"/>
          </a:xfrm>
          <a:prstGeom prst="upArrowCallout">
            <a:avLst>
              <a:gd name="adj1" fmla="val 20935"/>
              <a:gd name="adj2" fmla="val 20519"/>
              <a:gd name="adj3" fmla="val 20577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00000" flipH="1">
            <a:off x="4876800" y="914400"/>
            <a:ext cx="2209800" cy="2971800"/>
          </a:xfrm>
          <a:prstGeom prst="upArrowCallout">
            <a:avLst>
              <a:gd name="adj1" fmla="val 19935"/>
              <a:gd name="adj2" fmla="val 20019"/>
              <a:gd name="adj3" fmla="val 21766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28800" y="1600200"/>
            <a:ext cx="1768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American General </a:t>
            </a:r>
            <a:r>
              <a:rPr lang="en-US" altLang="en-US" sz="2000" b="1" dirty="0">
                <a:solidFill>
                  <a:srgbClr val="FF0000"/>
                </a:solidFill>
              </a:rPr>
              <a:t>George S. Patton, Jr.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5450" y="1524000"/>
            <a:ext cx="1920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German General </a:t>
            </a:r>
            <a:r>
              <a:rPr lang="en-US" altLang="en-US" sz="2000">
                <a:solidFill>
                  <a:srgbClr val="0033CC"/>
                </a:solidFill>
              </a:rPr>
              <a:t>Erwin Rommel, the “Desert Fox”</a:t>
            </a:r>
          </a:p>
        </p:txBody>
      </p:sp>
      <p:pic>
        <p:nvPicPr>
          <p:cNvPr id="11266" name="Picture 2" descr="http://www.topedge.com/panels/ww2/na/pz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35829"/>
            <a:ext cx="4343400" cy="31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7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648200" y="990600"/>
            <a:ext cx="2895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en-US" dirty="0"/>
              <a:t>The campaign </a:t>
            </a:r>
            <a:r>
              <a:rPr lang="en-US" altLang="en-US" dirty="0">
                <a:solidFill>
                  <a:srgbClr val="0033CC"/>
                </a:solidFill>
              </a:rPr>
              <a:t>ended the rule of Benito Mussolini.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" y="685800"/>
            <a:ext cx="2971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Allied victory in North Africa paved the way for an </a:t>
            </a:r>
            <a:r>
              <a:rPr lang="en-US" altLang="en-US" dirty="0">
                <a:solidFill>
                  <a:srgbClr val="0033CC"/>
                </a:solidFill>
              </a:rPr>
              <a:t>invasion of Italy, </a:t>
            </a:r>
            <a:r>
              <a:rPr lang="en-US" altLang="en-US" dirty="0"/>
              <a:t>with forces</a:t>
            </a:r>
            <a:r>
              <a:rPr lang="en-US" altLang="en-US" dirty="0">
                <a:solidFill>
                  <a:srgbClr val="0033CC"/>
                </a:solidFill>
              </a:rPr>
              <a:t> capturing Sicily.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95338" y="3124200"/>
            <a:ext cx="65516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/>
              <a:t>In 1943, Italy surrendered to the Allies. </a:t>
            </a:r>
          </a:p>
          <a:p>
            <a:pPr algn="ctr" eaLnBrk="1" hangingPunct="1"/>
            <a:endParaRPr lang="en-US" altLang="en-US" b="1" dirty="0"/>
          </a:p>
        </p:txBody>
      </p:sp>
      <p:pic>
        <p:nvPicPr>
          <p:cNvPr id="12290" name="Picture 2" descr="http://2.bp.blogspot.com/_931gr8XgT7g/SFseOq0-7mI/AAAAAAAAAU4/h5HllM3bReM/s400/italian_sur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3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9"/>
          <p:cNvSpPr txBox="1">
            <a:spLocks noChangeArrowheads="1"/>
          </p:cNvSpPr>
          <p:nvPr/>
        </p:nvSpPr>
        <p:spPr bwMode="auto">
          <a:xfrm>
            <a:off x="990600" y="1371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 Allies next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/>
              <a:t>took the fight to the air.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715000" y="3124200"/>
            <a:ext cx="3048000" cy="2824163"/>
            <a:chOff x="5715000" y="3124200"/>
            <a:chExt cx="3048000" cy="2824163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715000" y="3124200"/>
              <a:ext cx="3048000" cy="2824163"/>
            </a:xfrm>
            <a:prstGeom prst="rect">
              <a:avLst/>
            </a:prstGeom>
            <a:gradFill rotWithShape="1">
              <a:gsLst>
                <a:gs pos="0">
                  <a:srgbClr val="FFCC66">
                    <a:alpha val="75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25146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The goal was</a:t>
              </a:r>
              <a:r>
                <a:rPr lang="en-US" altLang="en-US" sz="2000" b="1" dirty="0"/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unconditional surrender. </a:t>
              </a:r>
            </a:p>
            <a:p>
              <a:pPr eaLnBrk="1" hangingPunct="1"/>
              <a:endParaRPr lang="en-US" altLang="en-US" sz="20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33400" y="3124200"/>
            <a:ext cx="5105400" cy="2820988"/>
            <a:chOff x="533400" y="3124200"/>
            <a:chExt cx="5105400" cy="282098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rot="5400000" flipH="1">
              <a:off x="1675606" y="1981994"/>
              <a:ext cx="2820988" cy="5105400"/>
            </a:xfrm>
            <a:prstGeom prst="upArrowCallout">
              <a:avLst>
                <a:gd name="adj1" fmla="val 19815"/>
                <a:gd name="adj2" fmla="val 20972"/>
                <a:gd name="adj3" fmla="val 26912"/>
                <a:gd name="adj4" fmla="val 81833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85800" y="4267200"/>
              <a:ext cx="3810000" cy="140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6538" indent="-236538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30000"/>
                </a:spcAft>
                <a:buFontTx/>
                <a:buChar char="•"/>
              </a:pPr>
              <a:r>
                <a:rPr lang="en-US" altLang="en-US" sz="2000" dirty="0"/>
                <a:t>massive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saturation bombing</a:t>
              </a:r>
            </a:p>
            <a:p>
              <a:pPr eaLnBrk="1" hangingPunct="1">
                <a:spcAft>
                  <a:spcPct val="30000"/>
                </a:spcAft>
                <a:buFontTx/>
                <a:buChar char="•"/>
              </a:pPr>
              <a:r>
                <a:rPr lang="en-US" altLang="en-US" sz="2000" dirty="0"/>
                <a:t>pinpoint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strategic bombing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37496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Bombers launched </a:t>
              </a:r>
              <a:r>
                <a:rPr lang="en-US" altLang="en-US" sz="2000" dirty="0">
                  <a:solidFill>
                    <a:srgbClr val="0033CC"/>
                  </a:solidFill>
                </a:rPr>
                <a:t>nonstop attacks</a:t>
              </a:r>
              <a:r>
                <a:rPr lang="en-US" altLang="en-US" sz="2000" dirty="0"/>
                <a:t> against Germany.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416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33400" y="1295400"/>
            <a:ext cx="35052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While battles raged in Europe, the Allies continued to fight Japanese advances in the Pacific.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dirty="0"/>
              <a:t>At </a:t>
            </a:r>
            <a:r>
              <a:rPr lang="en-US" altLang="en-US" dirty="0">
                <a:solidFill>
                  <a:srgbClr val="0033CC"/>
                </a:solidFill>
              </a:rPr>
              <a:t>Midway,</a:t>
            </a:r>
            <a:r>
              <a:rPr lang="en-US" altLang="en-US" dirty="0"/>
              <a:t> Allied aircraft carriers and fighter planes were victorious in fierce fighting.</a:t>
            </a:r>
          </a:p>
        </p:txBody>
      </p:sp>
      <p:pic>
        <p:nvPicPr>
          <p:cNvPr id="5" name="Picture 5" descr="ch24_images_hsus_se_p08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97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2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 rot="10792560" flipH="1">
            <a:off x="885825" y="1447800"/>
            <a:ext cx="7391400" cy="1905000"/>
          </a:xfrm>
          <a:prstGeom prst="upArrowCallout">
            <a:avLst>
              <a:gd name="adj1" fmla="val 38584"/>
              <a:gd name="adj2" fmla="val 35980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1600" y="3657600"/>
            <a:ext cx="62642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Japan’s momentum was finally halted.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Americans took the offensive, moving on to defeat the Japanese at </a:t>
            </a:r>
            <a:r>
              <a:rPr lang="en-US" altLang="en-US">
                <a:solidFill>
                  <a:srgbClr val="0033CC"/>
                </a:solidFill>
              </a:rPr>
              <a:t>Guadalcanal.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Now the </a:t>
            </a:r>
            <a:r>
              <a:rPr lang="en-US" altLang="en-US">
                <a:solidFill>
                  <a:srgbClr val="0033CC"/>
                </a:solidFill>
              </a:rPr>
              <a:t>Allies began advancing—toward Japan.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38225" y="1600200"/>
            <a:ext cx="701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</a:t>
            </a:r>
            <a:r>
              <a:rPr lang="en-US" altLang="en-US" b="1" dirty="0">
                <a:solidFill>
                  <a:srgbClr val="FF0000"/>
                </a:solidFill>
              </a:rPr>
              <a:t> Battle of Midway</a:t>
            </a:r>
            <a:r>
              <a:rPr lang="en-US" altLang="en-US" b="1" dirty="0"/>
              <a:t> proved to be a major turning point of the war in the Pacific.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55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6950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Analyze the reasons for and impact of the Allies’ “Europe First” strategy.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Explain why the battles of Stalingrad and Midway were major turning points in the war.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Discuss how the Allies put increasing pressure on the Axis in North Africa and Europe. </a:t>
            </a:r>
          </a:p>
        </p:txBody>
      </p:sp>
    </p:spTree>
    <p:extLst>
      <p:ext uri="{BB962C8B-B14F-4D97-AF65-F5344CB8AC3E}">
        <p14:creationId xmlns:p14="http://schemas.microsoft.com/office/powerpoint/2010/main" xmlns="" val="33987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 and Phrases</a:t>
            </a:r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Dwight Eisenhower </a:t>
            </a:r>
            <a:r>
              <a:rPr lang="en-US" altLang="en-US" b="1" dirty="0"/>
              <a:t>− </a:t>
            </a:r>
            <a:r>
              <a:rPr lang="en-US" altLang="en-US" dirty="0"/>
              <a:t>American general and  commander of Allied forces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George S. Patton, Jr. </a:t>
            </a:r>
            <a:r>
              <a:rPr lang="en-US" altLang="en-US" b="1" dirty="0"/>
              <a:t>−</a:t>
            </a:r>
            <a:r>
              <a:rPr lang="en-US" altLang="en-US" dirty="0"/>
              <a:t> American general and tank commander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unconditional surrender </a:t>
            </a:r>
            <a:r>
              <a:rPr lang="en-US" altLang="en-US" b="1" dirty="0"/>
              <a:t>−</a:t>
            </a:r>
            <a:r>
              <a:rPr lang="en-US" altLang="en-US" dirty="0"/>
              <a:t> giving up completely without any concessions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saturation bombing </a:t>
            </a:r>
            <a:r>
              <a:rPr lang="en-US" altLang="en-US" b="1" dirty="0"/>
              <a:t>−</a:t>
            </a:r>
            <a:r>
              <a:rPr lang="en-US" altLang="en-US" dirty="0"/>
              <a:t> dropping massive amounts of bombs to inflict maximum damage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52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 and Phrases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8801"/>
            <a:ext cx="77724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strategic bombing </a:t>
            </a:r>
            <a:r>
              <a:rPr lang="en-US" altLang="en-US" sz="2800" b="1" dirty="0" smtClean="0"/>
              <a:t>− </a:t>
            </a:r>
            <a:r>
              <a:rPr lang="en-US" altLang="en-US" sz="2800" dirty="0" smtClean="0"/>
              <a:t>dropping bombs on key targets to destroy the enemy’s capacity to make war 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Battle of Midway </a:t>
            </a:r>
            <a:r>
              <a:rPr lang="en-US" altLang="en-US" sz="2800" b="1" dirty="0" smtClean="0"/>
              <a:t>−</a:t>
            </a:r>
            <a:r>
              <a:rPr lang="en-US" altLang="en-US" sz="2800" dirty="0" smtClean="0"/>
              <a:t> American victory and turning point of the war in the Pacific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122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86228" y="2549604"/>
            <a:ext cx="81243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/>
              <a:t>Tough years of fighting lay ahead, but many began to see a glimmer of hope.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57200" y="48768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How did the Allies turn the tide against the Axis?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228" y="1219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dark days of 1942, the Allies  began to make important advances.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50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Allied Powers Plan Together</a:t>
            </a:r>
            <a:endParaRPr lang="en-US" dirty="0"/>
          </a:p>
        </p:txBody>
      </p:sp>
      <p:sp>
        <p:nvSpPr>
          <p:cNvPr id="5" name="Text Box 129"/>
          <p:cNvSpPr txBox="1">
            <a:spLocks noChangeArrowheads="1"/>
          </p:cNvSpPr>
          <p:nvPr/>
        </p:nvSpPr>
        <p:spPr bwMode="auto">
          <a:xfrm>
            <a:off x="609600" y="1752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The Allies viewed Germany as the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most dangerous Axis Power.</a:t>
            </a:r>
            <a:r>
              <a:rPr lang="en-US" altLang="en-US" dirty="0"/>
              <a:t> 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5799" y="2819400"/>
            <a:ext cx="38258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The German military could: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bomb Britain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000" dirty="0"/>
              <a:t>• fight both the U.S. and British navies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000" dirty="0"/>
              <a:t>• invade the Soviet Union</a:t>
            </a:r>
          </a:p>
          <a:p>
            <a:pPr eaLnBrk="1" hangingPunct="1">
              <a:spcAft>
                <a:spcPct val="30000"/>
              </a:spcAft>
            </a:pPr>
            <a:endParaRPr lang="en-US" altLang="en-US" sz="20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410200" y="3080656"/>
            <a:ext cx="335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/>
              <a:t>For these reasons, the Allies agreed to a “Europe First” strategy to defeat Hitler. </a:t>
            </a:r>
          </a:p>
          <a:p>
            <a:pPr eaLnBrk="1" hangingPunct="1"/>
            <a:endParaRPr lang="en-US" altLang="en-US" sz="20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257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They are working towards a common goal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852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The Axis Powers Did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611"/>
            <a:ext cx="8229600" cy="4525963"/>
          </a:xfrm>
        </p:spPr>
        <p:txBody>
          <a:bodyPr/>
          <a:lstStyle/>
          <a:p>
            <a:r>
              <a:rPr lang="en-US" dirty="0" smtClean="0"/>
              <a:t>Each of the Axis powers had their own agenda to accomplish: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124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Germany- Wants to conquer Europe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3535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Italy- Wants to control a large swath of Africa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49806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Japan- Wants to control the Pacific and parts of Asia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967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8714" y="520005"/>
            <a:ext cx="80118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The U.S. moved quickly to produce military supplies and send them to Europe. 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19970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Hitler was determined to </a:t>
            </a:r>
            <a:r>
              <a:rPr lang="en-US" altLang="en-US" dirty="0">
                <a:solidFill>
                  <a:srgbClr val="0033CC"/>
                </a:solidFill>
              </a:rPr>
              <a:t>prevent the supplies from reaching Europe.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429000" y="4038600"/>
            <a:ext cx="2073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German</a:t>
            </a:r>
          </a:p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U-boats</a:t>
            </a:r>
            <a:r>
              <a:rPr lang="en-US" altLang="en-US" dirty="0"/>
              <a:t> sank thousands of supply ships in the North Atlantic.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172200" y="2209799"/>
            <a:ext cx="2438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New technology such as </a:t>
            </a:r>
            <a:r>
              <a:rPr lang="en-US" altLang="en-US" dirty="0">
                <a:solidFill>
                  <a:srgbClr val="0033CC"/>
                </a:solidFill>
              </a:rPr>
              <a:t>radar </a:t>
            </a:r>
            <a:r>
              <a:rPr lang="en-US" altLang="en-US" dirty="0"/>
              <a:t>helped the Allies target the U-boats and </a:t>
            </a:r>
            <a:r>
              <a:rPr lang="en-US" altLang="en-US" dirty="0">
                <a:solidFill>
                  <a:srgbClr val="0033CC"/>
                </a:solidFill>
              </a:rPr>
              <a:t>restore the supply lines. </a:t>
            </a:r>
          </a:p>
        </p:txBody>
      </p:sp>
      <p:sp>
        <p:nvSpPr>
          <p:cNvPr id="11" name="Bent Arrow 10"/>
          <p:cNvSpPr/>
          <p:nvPr/>
        </p:nvSpPr>
        <p:spPr>
          <a:xfrm>
            <a:off x="4114800" y="2514600"/>
            <a:ext cx="1387475" cy="1295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1218803" y="4800997"/>
            <a:ext cx="1296194" cy="1295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9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22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Hitler Breaks the Non Aggressions 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2667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Soviet Union and Germany had agreed to avoid conflict in 1939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" y="4191000"/>
            <a:ext cx="243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was broken when Hitler invades of June of 1942</a:t>
            </a:r>
            <a:endParaRPr lang="en-US" sz="2800" dirty="0"/>
          </a:p>
        </p:txBody>
      </p:sp>
      <p:pic>
        <p:nvPicPr>
          <p:cNvPr id="1028" name="Picture 4" descr="http://ts2.mm.bing.net/th?id=H.4757347559868729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581400" cy="48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1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94</TotalTime>
  <Words>699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Macro</vt:lpstr>
      <vt:lpstr>WWII: The Conflict Continues </vt:lpstr>
      <vt:lpstr>Objectives</vt:lpstr>
      <vt:lpstr>Vocabulary Words and Phrases</vt:lpstr>
      <vt:lpstr>Vocabulary Words and Phrases</vt:lpstr>
      <vt:lpstr>Slide 5</vt:lpstr>
      <vt:lpstr>The Allied Powers Plan Together</vt:lpstr>
      <vt:lpstr>The Axis Powers Did Not…</vt:lpstr>
      <vt:lpstr>Slide 8</vt:lpstr>
      <vt:lpstr>Hitler Breaks the Non Aggressions Pact</vt:lpstr>
      <vt:lpstr>The Fighting on The Eastern Front was Especially Brutal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stribe</dc:creator>
  <cp:lastModifiedBy>stribes</cp:lastModifiedBy>
  <cp:revision>13</cp:revision>
  <dcterms:created xsi:type="dcterms:W3CDTF">2014-01-28T11:51:13Z</dcterms:created>
  <dcterms:modified xsi:type="dcterms:W3CDTF">2014-01-28T14:27:22Z</dcterms:modified>
</cp:coreProperties>
</file>