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61054-80B2-420D-8D29-0F5F8CEC6F83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520-84AA-4335-89B7-09665988D6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71DF-D8E2-4D0E-9264-C2B8C554EF5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C70E8E-A32A-43F9-B182-CDB87F84C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71DF-D8E2-4D0E-9264-C2B8C554EF5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0E8E-A32A-43F9-B182-CDB87F84C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1C70E8E-A32A-43F9-B182-CDB87F84C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71DF-D8E2-4D0E-9264-C2B8C554EF5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71DF-D8E2-4D0E-9264-C2B8C554EF5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1C70E8E-A32A-43F9-B182-CDB87F84C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71DF-D8E2-4D0E-9264-C2B8C554EF5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C70E8E-A32A-43F9-B182-CDB87F84C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CDC71DF-D8E2-4D0E-9264-C2B8C554EF5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0E8E-A32A-43F9-B182-CDB87F84C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71DF-D8E2-4D0E-9264-C2B8C554EF5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1C70E8E-A32A-43F9-B182-CDB87F84C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71DF-D8E2-4D0E-9264-C2B8C554EF5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1C70E8E-A32A-43F9-B182-CDB87F84C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71DF-D8E2-4D0E-9264-C2B8C554EF5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C70E8E-A32A-43F9-B182-CDB87F84C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C70E8E-A32A-43F9-B182-CDB87F84C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71DF-D8E2-4D0E-9264-C2B8C554EF5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1C70E8E-A32A-43F9-B182-CDB87F84C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CDC71DF-D8E2-4D0E-9264-C2B8C554EF5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CDC71DF-D8E2-4D0E-9264-C2B8C554EF55}" type="datetimeFigureOut">
              <a:rPr lang="en-US" smtClean="0"/>
              <a:pPr/>
              <a:t>9/16/2015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C70E8E-A32A-43F9-B182-CDB87F84C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U.S. Entry into the War</a:t>
            </a:r>
            <a:endParaRPr lang="en-US" dirty="0"/>
          </a:p>
        </p:txBody>
      </p:sp>
      <p:pic>
        <p:nvPicPr>
          <p:cNvPr id="4" name="Picture 3" descr="07-02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819400"/>
            <a:ext cx="2905125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914400" y="1981200"/>
            <a:ext cx="7239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eaLnBrk="0" hangingPunct="0">
              <a:lnSpc>
                <a:spcPct val="110000"/>
              </a:lnSpc>
              <a:spcAft>
                <a:spcPct val="60000"/>
              </a:spcAft>
              <a:buFontTx/>
              <a:buChar char="•"/>
            </a:pPr>
            <a:r>
              <a:rPr lang="en-US" sz="3200" dirty="0"/>
              <a:t>Analyze how the American government mobilized the public to support the war effort</a:t>
            </a:r>
            <a:r>
              <a:rPr lang="en-US" sz="3200" dirty="0" smtClean="0"/>
              <a:t>.</a:t>
            </a:r>
            <a:endParaRPr lang="en-US" sz="3200" dirty="0"/>
          </a:p>
          <a:p>
            <a:pPr marL="288925" indent="-288925" eaLnBrk="0" hangingPunct="0">
              <a:lnSpc>
                <a:spcPct val="110000"/>
              </a:lnSpc>
              <a:spcAft>
                <a:spcPct val="60000"/>
              </a:spcAft>
              <a:buFontTx/>
              <a:buChar char="•"/>
            </a:pPr>
            <a:r>
              <a:rPr lang="en-US" sz="3200" dirty="0" smtClean="0"/>
              <a:t>Explain why the United States entered the conflict on the side of the Allies. 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457200" y="457200"/>
            <a:ext cx="6858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 dirty="0"/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Terms and People</a:t>
            </a:r>
            <a:endParaRPr lang="en-US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914400" y="2057400"/>
            <a:ext cx="7848600" cy="364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lnSpc>
                <a:spcPct val="110000"/>
              </a:lnSpc>
              <a:spcAft>
                <a:spcPct val="30000"/>
              </a:spcAft>
              <a:buFontTx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Selective Service Act</a:t>
            </a:r>
            <a:r>
              <a:rPr lang="en-US" sz="2400" b="1" dirty="0"/>
              <a:t> – </a:t>
            </a:r>
            <a:r>
              <a:rPr lang="en-US" sz="2400" dirty="0"/>
              <a:t>law that established a military draft in 1917</a:t>
            </a:r>
            <a:endParaRPr lang="en-US" sz="2400" b="1" dirty="0"/>
          </a:p>
          <a:p>
            <a:pPr marL="284163" indent="-284163">
              <a:lnSpc>
                <a:spcPct val="110000"/>
              </a:lnSpc>
              <a:spcAft>
                <a:spcPct val="30000"/>
              </a:spcAft>
              <a:buFontTx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Bernard Baruch</a:t>
            </a:r>
            <a:r>
              <a:rPr lang="en-US" sz="2400" b="1" dirty="0"/>
              <a:t> –</a:t>
            </a:r>
            <a:r>
              <a:rPr lang="en-US" sz="2400" dirty="0"/>
              <a:t> head of the War Industries Board, which regulated businesses related to the war effort</a:t>
            </a:r>
          </a:p>
          <a:p>
            <a:pPr marL="284163" indent="-284163">
              <a:lnSpc>
                <a:spcPct val="110000"/>
              </a:lnSpc>
              <a:spcAft>
                <a:spcPct val="30000"/>
              </a:spcAft>
              <a:buFontTx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CPI</a:t>
            </a:r>
            <a:r>
              <a:rPr lang="en-US" sz="2400" b="1" dirty="0"/>
              <a:t> –</a:t>
            </a:r>
            <a:r>
              <a:rPr lang="en-US" sz="2400" dirty="0"/>
              <a:t> Committee on Public Information, which worked to convince the public that the war was just</a:t>
            </a:r>
          </a:p>
          <a:p>
            <a:pPr marL="284163" indent="-284163">
              <a:lnSpc>
                <a:spcPct val="110000"/>
              </a:lnSpc>
              <a:spcAft>
                <a:spcPct val="30000"/>
              </a:spcAft>
              <a:buFontTx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George Creel</a:t>
            </a:r>
            <a:r>
              <a:rPr lang="en-US" sz="2400" b="1" dirty="0"/>
              <a:t> –</a:t>
            </a:r>
            <a:r>
              <a:rPr lang="en-US" sz="2400" dirty="0"/>
              <a:t> director of the CPI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295400" y="228600"/>
            <a:ext cx="67056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/>
              <a:t>What caused World War I, and why did the United States enter the war?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34000" y="1524000"/>
            <a:ext cx="2743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German </a:t>
            </a:r>
            <a:r>
              <a:rPr lang="en-US" sz="2400" b="1" dirty="0">
                <a:solidFill>
                  <a:srgbClr val="FF0000"/>
                </a:solidFill>
              </a:rPr>
              <a:t>U-boats</a:t>
            </a:r>
            <a:r>
              <a:rPr lang="en-US" sz="2400" b="1" dirty="0"/>
              <a:t> torpedoed ships bound for Britain.</a:t>
            </a:r>
          </a:p>
        </p:txBody>
      </p:sp>
      <p:pic>
        <p:nvPicPr>
          <p:cNvPr id="6" name="Picture 8" descr="hsus_ch19_s1_Lusitania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238125" y="1590675"/>
            <a:ext cx="48672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34000" y="3124200"/>
            <a:ext cx="3276600" cy="290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400" dirty="0"/>
              <a:t>On May 7, 1915, </a:t>
            </a:r>
            <a:br>
              <a:rPr lang="en-US" sz="2400" dirty="0"/>
            </a:br>
            <a:r>
              <a:rPr lang="en-US" sz="2400" dirty="0"/>
              <a:t>a U-boat sank the British passenger ship </a:t>
            </a:r>
            <a:r>
              <a:rPr lang="en-US" sz="2400" b="1" i="1" dirty="0">
                <a:solidFill>
                  <a:srgbClr val="FF3300"/>
                </a:solidFill>
              </a:rPr>
              <a:t>Lusitania</a:t>
            </a:r>
            <a:r>
              <a:rPr lang="en-US" sz="2400" dirty="0"/>
              <a:t> off the coast of Ireland, </a:t>
            </a:r>
            <a:r>
              <a:rPr lang="en-US" sz="2400" dirty="0">
                <a:solidFill>
                  <a:srgbClr val="0033CC"/>
                </a:solidFill>
              </a:rPr>
              <a:t>killing many Americans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304800"/>
            <a:ext cx="8534400" cy="67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b="1" dirty="0"/>
              <a:t>Americans were angry about the </a:t>
            </a:r>
            <a:r>
              <a:rPr lang="en-US" b="1" i="1" dirty="0" smtClean="0"/>
              <a:t>Lusitania</a:t>
            </a:r>
            <a:r>
              <a:rPr lang="en-US" b="1" dirty="0" smtClean="0"/>
              <a:t>.  Germany </a:t>
            </a:r>
            <a:r>
              <a:rPr lang="en-US" b="1" dirty="0"/>
              <a:t>failed to keep its promise to </a:t>
            </a:r>
            <a:r>
              <a:rPr lang="en-US" b="1" dirty="0" smtClean="0"/>
              <a:t>not </a:t>
            </a:r>
            <a:r>
              <a:rPr lang="en-US" b="1" dirty="0"/>
              <a:t>sink any more passenger ships.</a:t>
            </a: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3886200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800600" y="1905000"/>
            <a:ext cx="3810000" cy="409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Aft>
                <a:spcPct val="130000"/>
              </a:spcAft>
              <a:buSzPct val="80000"/>
              <a:buFontTx/>
              <a:buChar char="•"/>
            </a:pPr>
            <a:r>
              <a:rPr lang="en-US" sz="2800" dirty="0"/>
              <a:t>President Wilson still wanted peace, but he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rgbClr val="0033CC"/>
                </a:solidFill>
              </a:rPr>
              <a:t>began to prepare for the possibility of war</a:t>
            </a:r>
            <a:r>
              <a:rPr lang="en-US" sz="2800" dirty="0"/>
              <a:t>.</a:t>
            </a:r>
          </a:p>
          <a:p>
            <a:pPr marL="228600" indent="-228600">
              <a:spcAft>
                <a:spcPct val="130000"/>
              </a:spcAft>
              <a:buSzPct val="80000"/>
              <a:buFontTx/>
              <a:buChar char="•"/>
            </a:pPr>
            <a:r>
              <a:rPr lang="en-US" sz="2800" dirty="0"/>
              <a:t>In 1916, Congress </a:t>
            </a:r>
            <a:r>
              <a:rPr lang="en-US" sz="2800" dirty="0">
                <a:solidFill>
                  <a:srgbClr val="0033CC"/>
                </a:solidFill>
              </a:rPr>
              <a:t>expanded the army and authorized more warships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152400"/>
            <a:ext cx="7467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Two events in 1917 led President Wilson </a:t>
            </a:r>
            <a:r>
              <a:rPr lang="en-US" sz="2400" b="1" dirty="0" smtClean="0"/>
              <a:t>to </a:t>
            </a:r>
            <a:r>
              <a:rPr lang="en-US" sz="2400" b="1" dirty="0"/>
              <a:t>ask Congress to declare war on </a:t>
            </a:r>
            <a:r>
              <a:rPr lang="en-US" sz="2400" b="1" dirty="0" smtClean="0"/>
              <a:t>the </a:t>
            </a:r>
            <a:r>
              <a:rPr lang="en-US" sz="2400" b="1" dirty="0"/>
              <a:t>Central Powers.</a:t>
            </a: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304800" y="1828800"/>
            <a:ext cx="426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spcAft>
                <a:spcPct val="100000"/>
              </a:spcAft>
              <a:buSzPct val="80000"/>
              <a:buFontTx/>
              <a:buChar char="•"/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Zimmermann Note</a:t>
            </a:r>
            <a:r>
              <a:rPr lang="en-US" sz="2400" dirty="0"/>
              <a:t> was intercepted. In this telegram, Germany tried to forge an alliance with Mexico against the United States.</a:t>
            </a:r>
          </a:p>
          <a:p>
            <a:pPr marL="228600" indent="-228600">
              <a:spcAft>
                <a:spcPct val="100000"/>
              </a:spcAft>
              <a:buSzPct val="80000"/>
              <a:buFontTx/>
              <a:buChar char="•"/>
            </a:pPr>
            <a:r>
              <a:rPr lang="en-US" sz="2400" dirty="0"/>
              <a:t>Germany returned to a policy of </a:t>
            </a:r>
            <a:r>
              <a:rPr lang="en-US" sz="2400" dirty="0">
                <a:solidFill>
                  <a:srgbClr val="0033CC"/>
                </a:solidFill>
              </a:rPr>
              <a:t>unrestricted submarine warfare</a:t>
            </a:r>
            <a:r>
              <a:rPr lang="en-US" sz="2400" dirty="0"/>
              <a:t>, sinking any ship headed for Britain.</a:t>
            </a:r>
          </a:p>
        </p:txBody>
      </p:sp>
      <p:pic>
        <p:nvPicPr>
          <p:cNvPr id="6" name="Picture 6" descr="ch19_images_hsus_se_p0626"/>
          <p:cNvPicPr>
            <a:picLocks noChangeAspect="1" noChangeArrowheads="1"/>
          </p:cNvPicPr>
          <p:nvPr/>
        </p:nvPicPr>
        <p:blipFill>
          <a:blip r:embed="rId2" cstate="print"/>
          <a:srcRect t="1674" b="34087"/>
          <a:stretch>
            <a:fillRect/>
          </a:stretch>
        </p:blipFill>
        <p:spPr bwMode="auto">
          <a:xfrm rot="20796283">
            <a:off x="5249959" y="1902209"/>
            <a:ext cx="2870650" cy="2242922"/>
          </a:xfrm>
          <a:prstGeom prst="rect">
            <a:avLst/>
          </a:prstGeom>
          <a:noFill/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45791" dir="3378596" algn="ctr" rotWithShape="0">
              <a:srgbClr val="808080">
                <a:alpha val="50000"/>
              </a:srgbClr>
            </a:outerShdw>
          </a:effec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876800" y="4724400"/>
            <a:ext cx="4267200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On April 2, 1917, Wilson </a:t>
            </a:r>
            <a:br>
              <a:rPr lang="en-US" dirty="0"/>
            </a:br>
            <a:r>
              <a:rPr lang="en-US" dirty="0"/>
              <a:t>asked Congress to </a:t>
            </a:r>
            <a:br>
              <a:rPr lang="en-US" dirty="0"/>
            </a:br>
            <a:r>
              <a:rPr lang="en-US" dirty="0">
                <a:solidFill>
                  <a:srgbClr val="0033CC"/>
                </a:solidFill>
              </a:rPr>
              <a:t>declare war against Germany, </a:t>
            </a:r>
            <a:r>
              <a:rPr lang="en-US" dirty="0"/>
              <a:t>saying </a:t>
            </a:r>
            <a:br>
              <a:rPr lang="en-US" dirty="0"/>
            </a:br>
            <a:r>
              <a:rPr lang="en-US" dirty="0"/>
              <a:t>“The world must </a:t>
            </a:r>
            <a:br>
              <a:rPr lang="en-US" dirty="0"/>
            </a:br>
            <a:r>
              <a:rPr lang="en-US" dirty="0"/>
              <a:t>be made safe for democracy.”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457200" y="76200"/>
            <a:ext cx="8534400" cy="100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/>
              <a:t>In 1917, the United States needed to </a:t>
            </a:r>
            <a:br>
              <a:rPr lang="en-US" sz="2800" b="1" dirty="0"/>
            </a:br>
            <a:r>
              <a:rPr lang="en-US" sz="2800" b="1" dirty="0"/>
              <a:t>increase the size of its army.</a:t>
            </a: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3581400" y="1981200"/>
            <a:ext cx="4800600" cy="413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eaLnBrk="0" hangingPunct="0">
              <a:spcAft>
                <a:spcPct val="60000"/>
              </a:spcAft>
              <a:buSzPct val="80000"/>
              <a:buFontTx/>
              <a:buChar char="•"/>
            </a:pPr>
            <a:r>
              <a:rPr lang="en-US" sz="3200" dirty="0"/>
              <a:t>President Wilson called for volunteers. </a:t>
            </a:r>
          </a:p>
          <a:p>
            <a:pPr marL="225425" indent="-225425" eaLnBrk="0" hangingPunct="0">
              <a:spcAft>
                <a:spcPct val="60000"/>
              </a:spcAft>
              <a:buSzPct val="80000"/>
              <a:buFontTx/>
              <a:buChar char="•"/>
            </a:pPr>
            <a:r>
              <a:rPr lang="en-US" sz="3200" dirty="0"/>
              <a:t>Congress passed the </a:t>
            </a:r>
            <a:r>
              <a:rPr lang="en-US" sz="3200" b="1" dirty="0">
                <a:solidFill>
                  <a:srgbClr val="FF0000"/>
                </a:solidFill>
              </a:rPr>
              <a:t>Selective Service Act</a:t>
            </a:r>
            <a:r>
              <a:rPr lang="en-US" sz="3200" dirty="0"/>
              <a:t>.</a:t>
            </a:r>
          </a:p>
          <a:p>
            <a:pPr marL="225425" indent="-225425" eaLnBrk="0" hangingPunct="0">
              <a:spcAft>
                <a:spcPct val="60000"/>
              </a:spcAft>
              <a:buSzPct val="80000"/>
              <a:buFontTx/>
              <a:buChar char="•"/>
            </a:pPr>
            <a:r>
              <a:rPr lang="en-US" sz="3200" dirty="0">
                <a:solidFill>
                  <a:srgbClr val="0033CC"/>
                </a:solidFill>
              </a:rPr>
              <a:t>More than 4 million U.S. soldiers were sent to Europe.</a:t>
            </a:r>
          </a:p>
        </p:txBody>
      </p:sp>
      <p:pic>
        <p:nvPicPr>
          <p:cNvPr id="6" name="Picture 25" descr="hsus_ch19_s2_UncleSamPo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22479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Lost Battalion</a:t>
            </a:r>
            <a:endParaRPr lang="en-US" dirty="0"/>
          </a:p>
        </p:txBody>
      </p:sp>
      <p:pic>
        <p:nvPicPr>
          <p:cNvPr id="6" name="Content Placeholder 5" descr="MV5BMTY1NzQ3OTczNF5BMl5BanBnXkFtZTcwMzQ5MzEyMQ@@__V1__SY317_CR6,0,214,317_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2861406" cy="4238625"/>
          </a:xfrm>
        </p:spPr>
      </p:pic>
      <p:sp>
        <p:nvSpPr>
          <p:cNvPr id="7" name="TextBox 6"/>
          <p:cNvSpPr txBox="1"/>
          <p:nvPr/>
        </p:nvSpPr>
        <p:spPr>
          <a:xfrm>
            <a:off x="4267200" y="18288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Follows </a:t>
            </a:r>
            <a:r>
              <a:rPr lang="en-US" smtClean="0"/>
              <a:t>the 308</a:t>
            </a:r>
            <a:r>
              <a:rPr lang="en-US" baseline="30000" smtClean="0"/>
              <a:t>th</a:t>
            </a:r>
            <a:r>
              <a:rPr lang="en-US" smtClean="0"/>
              <a:t>, </a:t>
            </a:r>
            <a:r>
              <a:rPr lang="en-US" dirty="0" smtClean="0"/>
              <a:t>77</a:t>
            </a:r>
            <a:r>
              <a:rPr lang="en-US" baseline="30000" dirty="0" smtClean="0"/>
              <a:t>th</a:t>
            </a:r>
            <a:r>
              <a:rPr lang="en-US" dirty="0" smtClean="0"/>
              <a:t> Infantry Division as roughly 500 men get cut off by German forces in the Argonne forest.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33528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Major Charles White Whittlesey</a:t>
            </a:r>
            <a:r>
              <a:rPr lang="en-US" dirty="0"/>
              <a:t> </a:t>
            </a:r>
            <a:r>
              <a:rPr lang="en-US" dirty="0" smtClean="0"/>
              <a:t>attempts to save his men and complete his mission.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51054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task: Write down </a:t>
            </a:r>
            <a:r>
              <a:rPr lang="en-US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facts about WW1 you see through this movie each day we watch.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679</TotalTime>
  <Words>330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U.S. Entry into the War</vt:lpstr>
      <vt:lpstr>Slide 2</vt:lpstr>
      <vt:lpstr>Terms and People</vt:lpstr>
      <vt:lpstr>Slide 4</vt:lpstr>
      <vt:lpstr>Slide 5</vt:lpstr>
      <vt:lpstr>Slide 6</vt:lpstr>
      <vt:lpstr>Slide 7</vt:lpstr>
      <vt:lpstr>The Lost Battalion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Entry into the War</dc:title>
  <dc:creator>Scott</dc:creator>
  <cp:lastModifiedBy>stribes</cp:lastModifiedBy>
  <cp:revision>37</cp:revision>
  <dcterms:created xsi:type="dcterms:W3CDTF">2012-10-17T01:13:02Z</dcterms:created>
  <dcterms:modified xsi:type="dcterms:W3CDTF">2015-09-16T18:50:23Z</dcterms:modified>
</cp:coreProperties>
</file>