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1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0CC8-0361-4D47-977D-AD8A1DDBF5F0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1EC6-A38B-433B-A31B-EF841EB8D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EC6-A38B-433B-A31B-EF841EB8D5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B54A-3451-45B1-A5B2-5F1159614AF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790E-F045-4803-8D5C-F7F7C405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news/will-social-security-run-out-of-money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nn.com/2012/06/28/health/countries-health-care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newdeal.berkeley.edu/map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Second New Deal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53054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4221" y="493691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1935-1939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51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628471"/>
            <a:ext cx="441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The </a:t>
            </a:r>
            <a:r>
              <a:rPr lang="en-US" altLang="en-US" sz="2400" b="1" dirty="0">
                <a:solidFill>
                  <a:schemeClr val="bg1"/>
                </a:solidFill>
              </a:rPr>
              <a:t>Social Security Act </a:t>
            </a:r>
            <a:r>
              <a:rPr lang="en-US" altLang="en-US" sz="2400" b="1" dirty="0"/>
              <a:t>created a pension system for retirees.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6750" y="2362200"/>
            <a:ext cx="3810000" cy="36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dirty="0"/>
              <a:t>It also provided:</a:t>
            </a:r>
          </a:p>
          <a:p>
            <a:endParaRPr lang="en-US" altLang="en-US" dirty="0"/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dirty="0"/>
              <a:t>unemployment insurance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dirty="0"/>
              <a:t>insurance for victims of work-related accidents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dirty="0"/>
              <a:t>aid for poverty-stricken mothers and children, the blind, and the disabled</a:t>
            </a:r>
          </a:p>
        </p:txBody>
      </p:sp>
      <p:pic>
        <p:nvPicPr>
          <p:cNvPr id="6" name="Picture 10" descr="hsus_ch22_s2_SocSecur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350" y="762000"/>
            <a:ext cx="36766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41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sus_ch022_s2_ElderlyPoverty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791391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692727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Such benefits helped </a:t>
            </a:r>
            <a:r>
              <a:rPr lang="en-US" altLang="en-US" dirty="0">
                <a:solidFill>
                  <a:schemeClr val="bg1"/>
                </a:solidFill>
              </a:rPr>
              <a:t>reduce poverty among the nation’s elderly.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62026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http://www.cbsnews.com/news/will-social-security-run-out-of-money/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219200" y="1371600"/>
            <a:ext cx="6553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Roosevelt believed that improving the standard of living for industrial workers would benefit the entire economy.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H="1">
            <a:off x="2044700" y="1828800"/>
            <a:ext cx="914400" cy="3352800"/>
          </a:xfrm>
          <a:prstGeom prst="upArrowCallout">
            <a:avLst>
              <a:gd name="adj1" fmla="val 100000"/>
              <a:gd name="adj2" fmla="val 50000"/>
              <a:gd name="adj3" fmla="val 58140"/>
              <a:gd name="adj4" fmla="val 6625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 flipH="1">
            <a:off x="2705100" y="2971800"/>
            <a:ext cx="914400" cy="4648200"/>
          </a:xfrm>
          <a:prstGeom prst="upArrowCallout">
            <a:avLst>
              <a:gd name="adj1" fmla="val 100000"/>
              <a:gd name="adj2" fmla="val 50000"/>
              <a:gd name="adj3" fmla="val 80604"/>
              <a:gd name="adj4" fmla="val 6625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71600" y="3276600"/>
            <a:ext cx="2009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</a:rPr>
              <a:t>Wagner Act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14400" y="5029200"/>
            <a:ext cx="406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</a:rPr>
              <a:t>Fair Labor Standards Act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42068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Recognized the right of workers to join </a:t>
            </a:r>
            <a:r>
              <a:rPr lang="en-US" altLang="en-US" sz="2000" dirty="0">
                <a:solidFill>
                  <a:schemeClr val="bg1"/>
                </a:solidFill>
              </a:rPr>
              <a:t>labor unions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Gave workers the right to </a:t>
            </a:r>
            <a:r>
              <a:rPr lang="en-US" altLang="en-US" sz="2000" b="1" dirty="0">
                <a:solidFill>
                  <a:schemeClr val="bg1"/>
                </a:solidFill>
              </a:rPr>
              <a:t>collective bargaining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35914" y="4724400"/>
            <a:ext cx="3124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Set a </a:t>
            </a:r>
            <a:r>
              <a:rPr lang="en-US" altLang="en-US" sz="2000" dirty="0">
                <a:solidFill>
                  <a:schemeClr val="bg1"/>
                </a:solidFill>
              </a:rPr>
              <a:t>minimum wage </a:t>
            </a:r>
            <a:r>
              <a:rPr lang="en-US" altLang="en-US" sz="2000" dirty="0"/>
              <a:t>and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maximum workweek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Outlawed </a:t>
            </a:r>
            <a:r>
              <a:rPr lang="en-US" altLang="en-US" sz="2000" dirty="0">
                <a:solidFill>
                  <a:schemeClr val="bg1"/>
                </a:solidFill>
              </a:rPr>
              <a:t>child labor</a:t>
            </a:r>
          </a:p>
        </p:txBody>
      </p:sp>
    </p:spTree>
    <p:extLst>
      <p:ext uri="{BB962C8B-B14F-4D97-AF65-F5344CB8AC3E}">
        <p14:creationId xmlns:p14="http://schemas.microsoft.com/office/powerpoint/2010/main" xmlns="" val="18770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5018" y="1905000"/>
            <a:ext cx="35814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dirty="0"/>
              <a:t>In 1937, FDR proposed </a:t>
            </a:r>
            <a:r>
              <a:rPr lang="en-US" altLang="en-US" dirty="0">
                <a:solidFill>
                  <a:schemeClr val="bg1"/>
                </a:solidFill>
              </a:rPr>
              <a:t>adding up to six new Justices </a:t>
            </a:r>
            <a:r>
              <a:rPr lang="en-US" altLang="en-US" dirty="0"/>
              <a:t>to the Court. 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dirty="0"/>
              <a:t>Critics attacked his </a:t>
            </a:r>
            <a:r>
              <a:rPr lang="en-US" altLang="en-US" b="1" dirty="0">
                <a:solidFill>
                  <a:schemeClr val="bg1"/>
                </a:solidFill>
              </a:rPr>
              <a:t>court-packing</a:t>
            </a:r>
            <a:r>
              <a:rPr lang="en-US" altLang="en-US" dirty="0"/>
              <a:t> plan as an attempt to expand presidential power.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dirty="0"/>
              <a:t>The failed plan weakened Roosevelt politically.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360507"/>
            <a:ext cx="7924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After an overwhelming reelection victory, FDR decided to fight back against the Supreme Court, which had struck down many of his programs.</a:t>
            </a:r>
            <a:endParaRPr lang="en-US" altLang="en-US" b="1" dirty="0">
              <a:latin typeface="Arial" charset="0"/>
            </a:endParaRPr>
          </a:p>
        </p:txBody>
      </p:sp>
      <p:pic>
        <p:nvPicPr>
          <p:cNvPr id="5122" name="Picture 2" descr="http://www.authentichistory.com/1930-1939/2-fdr/5-courtpacking/1937sc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7471"/>
            <a:ext cx="3446673" cy="47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46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43400" y="2743200"/>
            <a:ext cx="4267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combination caused  </a:t>
            </a:r>
            <a:r>
              <a:rPr lang="en-US" altLang="en-US" dirty="0">
                <a:solidFill>
                  <a:schemeClr val="bg1"/>
                </a:solidFill>
              </a:rPr>
              <a:t>the economy to sink again, and unemployment soared. 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1066800"/>
            <a:ext cx="8305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After the economy had begun to improve in 1935 and 1936, FDR </a:t>
            </a:r>
            <a:r>
              <a:rPr lang="en-US" altLang="en-US" dirty="0">
                <a:solidFill>
                  <a:schemeClr val="bg1"/>
                </a:solidFill>
              </a:rPr>
              <a:t>cut back on government spending </a:t>
            </a:r>
            <a:r>
              <a:rPr lang="en-US" altLang="en-US" dirty="0"/>
              <a:t>to reduce the deficit. At the same time, interest rates rose.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43400" y="4191000"/>
            <a:ext cx="42513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dirty="0"/>
              <a:t>With his support wavering, FDR did not try to push further reforms through Congress. </a:t>
            </a:r>
          </a:p>
        </p:txBody>
      </p:sp>
      <p:pic>
        <p:nvPicPr>
          <p:cNvPr id="7" name="Picture 10" descr="hsus_ch022_s2_Unemployment1933_41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00313"/>
            <a:ext cx="336232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27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442" y="76200"/>
            <a:ext cx="7125113" cy="924475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1752600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 smtClean="0"/>
              <a:t>Discuss the programs of social and economic reforms in the second New Deal.</a:t>
            </a:r>
          </a:p>
          <a:p>
            <a:pPr>
              <a:buFontTx/>
              <a:buChar char="•"/>
            </a:pPr>
            <a:endParaRPr lang="en-US" altLang="en-US" sz="2400" dirty="0" smtClean="0"/>
          </a:p>
          <a:p>
            <a:pPr>
              <a:buFontTx/>
              <a:buChar char="•"/>
            </a:pPr>
            <a:r>
              <a:rPr lang="en-US" altLang="en-US" sz="2400" dirty="0" smtClean="0"/>
              <a:t>Explain how New Deal legislation affected the growth of organized labor.</a:t>
            </a:r>
          </a:p>
          <a:p>
            <a:pPr>
              <a:buFontTx/>
              <a:buChar char="•"/>
            </a:pPr>
            <a:endParaRPr lang="en-US" altLang="en-US" sz="2400" dirty="0" smtClean="0"/>
          </a:p>
          <a:p>
            <a:pPr>
              <a:buFontTx/>
              <a:buChar char="•"/>
            </a:pPr>
            <a:r>
              <a:rPr lang="en-US" altLang="en-US" sz="2400" dirty="0" smtClean="0"/>
              <a:t>Describe the impact of Roosevelt’s court-packing plan on the course of the New Deal.</a:t>
            </a:r>
            <a:r>
              <a:rPr lang="en-US" altLang="en-US" sz="2400" b="1" dirty="0" smtClean="0"/>
              <a:t> 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020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-238675"/>
            <a:ext cx="3505200" cy="9244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VOCABULARY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8153400" cy="676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SzPct val="80000"/>
              <a:buFont typeface="Verdana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pump priming </a:t>
            </a:r>
            <a:r>
              <a:rPr lang="en-US" altLang="en-US" sz="2400" b="1" dirty="0" smtClean="0"/>
              <a:t>–</a:t>
            </a:r>
            <a:r>
              <a:rPr lang="en-US" altLang="en-US" sz="2400" dirty="0" smtClean="0"/>
              <a:t> economic theory that favored public-works projects because they put money in the hands of consumers who would buy more goods, stimulating the economy</a:t>
            </a:r>
          </a:p>
          <a:p>
            <a:pPr>
              <a:spcBef>
                <a:spcPct val="30000"/>
              </a:spcBef>
              <a:buSzPct val="80000"/>
              <a:buFont typeface="Verdana" pitchFamily="34" charset="0"/>
              <a:buChar char="•"/>
            </a:pPr>
            <a:endParaRPr lang="en-US" altLang="en-US" sz="2400" dirty="0"/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Social Security Act </a:t>
            </a:r>
            <a:r>
              <a:rPr lang="en-US" altLang="en-US" sz="2400" b="1" dirty="0" smtClean="0"/>
              <a:t>–</a:t>
            </a:r>
            <a:r>
              <a:rPr lang="en-US" altLang="en-US" sz="2400" dirty="0" smtClean="0"/>
              <a:t> 1935 law that created a pension system for retirees, established unemployment insurance, created insurance for victims of work-related accidents, and provided aid for poverty-stricken mothers and children, the blind, and the disabled  </a:t>
            </a:r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endParaRPr lang="en-US" altLang="en-US" sz="2400" dirty="0" smtClean="0"/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Wagner Act </a:t>
            </a:r>
            <a:r>
              <a:rPr lang="en-US" altLang="en-US" sz="2400" b="1" dirty="0" smtClean="0"/>
              <a:t>–</a:t>
            </a:r>
            <a:r>
              <a:rPr lang="en-US" altLang="en-US" sz="2400" dirty="0" smtClean="0"/>
              <a:t> law that recognized the right of employees to join labor unions and gave workers the right to collective bargaining</a:t>
            </a:r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endParaRPr lang="en-US" altLang="en-US" sz="2000" b="1" dirty="0" smtClean="0"/>
          </a:p>
          <a:p>
            <a:pPr>
              <a:spcBef>
                <a:spcPct val="30000"/>
              </a:spcBef>
              <a:buSzPct val="80000"/>
              <a:buFont typeface="Verdana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28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-238675"/>
            <a:ext cx="3505200" cy="9244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VOCABULARY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838200"/>
            <a:ext cx="7543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Font typeface="Verdana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collective bargaining </a:t>
            </a:r>
            <a:r>
              <a:rPr lang="en-US" altLang="en-US" sz="2400" b="1" dirty="0" smtClean="0"/>
              <a:t>–</a:t>
            </a:r>
            <a:r>
              <a:rPr lang="en-US" altLang="en-US" sz="2400" dirty="0" smtClean="0"/>
              <a:t> process in which employers negotiate with labor unions about hours, wages, and other working conditions </a:t>
            </a:r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Fair Labor Standards Act </a:t>
            </a:r>
            <a:r>
              <a:rPr lang="en-US" altLang="en-US" sz="2400" b="1" dirty="0" smtClean="0"/>
              <a:t>–</a:t>
            </a:r>
            <a:r>
              <a:rPr lang="en-US" altLang="en-US" sz="2400" dirty="0" smtClean="0"/>
              <a:t> law that set a minimum wage and a maximum workweek and outlawed child labor</a:t>
            </a:r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endParaRPr lang="en-US" altLang="en-US" sz="2400" b="1" dirty="0"/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court packing </a:t>
            </a:r>
            <a:r>
              <a:rPr lang="en-US" altLang="en-US" sz="2400" b="1" dirty="0" smtClean="0"/>
              <a:t>–</a:t>
            </a:r>
            <a:r>
              <a:rPr lang="en-US" altLang="en-US" sz="2400" dirty="0" smtClean="0"/>
              <a:t> FDR plan to add more justices to the Supreme Court after the Court ruled some New Deal legislation unconstitutional</a:t>
            </a:r>
          </a:p>
          <a:p>
            <a:pPr>
              <a:spcAft>
                <a:spcPct val="25000"/>
              </a:spcAft>
              <a:buFont typeface="Verdana" pitchFamily="34" charset="0"/>
              <a:buChar char="•"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692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1364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http://www.cnn.com/2012/06/28/health/countries-health-care/index.html</a:t>
            </a:r>
            <a:endParaRPr lang="en-US" dirty="0"/>
          </a:p>
        </p:txBody>
      </p:sp>
      <p:pic>
        <p:nvPicPr>
          <p:cNvPr id="10242" name="Picture 2" descr="http://cdn.theatlantic.com/static/mt/assets/international/mf%20healthcaremap%20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32" y="1143000"/>
            <a:ext cx="7798063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563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Universal Healthcare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6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85800" y="152400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/>
              <a:t>What </a:t>
            </a:r>
            <a:r>
              <a:rPr lang="en-US" altLang="en-US" sz="3200" b="1" dirty="0" smtClean="0"/>
              <a:t>is special about the Second New Deal? </a:t>
            </a:r>
            <a:endParaRPr lang="en-US" altLang="en-US" sz="3200" b="1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216025" y="1981200"/>
            <a:ext cx="693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800" dirty="0" smtClean="0"/>
              <a:t>1) As </a:t>
            </a:r>
            <a:r>
              <a:rPr lang="en-US" altLang="en-US" sz="2800" dirty="0"/>
              <a:t>depression continued to grip the nation, Roosevelt continued to search for solutions. </a:t>
            </a:r>
          </a:p>
          <a:p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3810000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800" dirty="0" smtClean="0"/>
          </a:p>
          <a:p>
            <a:r>
              <a:rPr lang="en-US" altLang="en-US" sz="2800" dirty="0" smtClean="0"/>
              <a:t>2) Many of the New Deal programs created by FDR continue to impact Americans today.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239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Though progress had been made toward easing the problems of the Great Depression, Roosevelt knew that much </a:t>
            </a:r>
            <a:r>
              <a:rPr lang="en-US" altLang="en-US" sz="2400" dirty="0" smtClean="0">
                <a:solidFill>
                  <a:schemeClr val="bg1"/>
                </a:solidFill>
              </a:rPr>
              <a:t>work still needed to be done.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3400" y="3581400"/>
            <a:ext cx="2667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400" dirty="0"/>
              <a:t>In 1935, FDR launched a new campaign to help meet the goals of relief, recovery, and reform.</a:t>
            </a:r>
          </a:p>
        </p:txBody>
      </p:sp>
      <p:pic>
        <p:nvPicPr>
          <p:cNvPr id="1026" name="Picture 2" descr="http://3.bp.blogspot.com/_fQ4qpYc18Zw/TIpZ99fny9I/AAAAAAAACOQ/b6PHw7T6DH8/s1600/3103540044_f488f2bf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03893"/>
            <a:ext cx="4355592" cy="47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6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364182" y="228600"/>
            <a:ext cx="449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000" dirty="0"/>
              <a:t>As FDR planned a new round of spending, critics charged that New Deal programs, and their high price tags, were wasteful.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495800" y="1795689"/>
            <a:ext cx="38100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dirty="0"/>
              <a:t>The government was </a:t>
            </a:r>
            <a:r>
              <a:rPr lang="en-US" altLang="en-US" sz="2000" dirty="0">
                <a:solidFill>
                  <a:schemeClr val="bg1"/>
                </a:solidFill>
              </a:rPr>
              <a:t>spending money it did not have.</a:t>
            </a:r>
          </a:p>
          <a:p>
            <a:pPr>
              <a:buFontTx/>
              <a:buChar char="•"/>
            </a:pP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chemeClr val="bg1"/>
                </a:solidFill>
              </a:rPr>
              <a:t>federal deficit </a:t>
            </a:r>
            <a:r>
              <a:rPr lang="en-US" altLang="en-US" sz="2000" dirty="0"/>
              <a:t>had soared to $4.4 billion.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pic>
        <p:nvPicPr>
          <p:cNvPr id="3074" name="Picture 2" descr="http://ts4.mm.bing.net/th?id=H.4684925785671743&amp;w=223&amp;h=187&amp;c=7&amp;rs=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10" y="533400"/>
            <a:ext cx="390738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30882" y="4616448"/>
            <a:ext cx="3962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sz="2000" dirty="0" smtClean="0"/>
              <a:t>Consumer </a:t>
            </a:r>
            <a:r>
              <a:rPr lang="en-US" altLang="en-US" sz="2000" dirty="0"/>
              <a:t>spending would stimulate the economy.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Deficit spending </a:t>
            </a:r>
            <a:r>
              <a:rPr lang="en-US" altLang="en-US" sz="2000" dirty="0"/>
              <a:t>was needed to end the depression.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" y="4038600"/>
            <a:ext cx="2362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400" b="1" dirty="0"/>
              <a:t>Economists such as </a:t>
            </a:r>
            <a:r>
              <a:rPr lang="en-US" altLang="en-US" sz="2400" b="1" dirty="0">
                <a:solidFill>
                  <a:schemeClr val="bg1"/>
                </a:solidFill>
              </a:rPr>
              <a:t>John Maynard Keynes </a:t>
            </a:r>
            <a:r>
              <a:rPr lang="en-US" altLang="en-US" sz="2400" b="1" dirty="0"/>
              <a:t>disagreed. </a:t>
            </a:r>
          </a:p>
        </p:txBody>
      </p:sp>
      <p:sp>
        <p:nvSpPr>
          <p:cNvPr id="11" name="Minus 10"/>
          <p:cNvSpPr/>
          <p:nvPr/>
        </p:nvSpPr>
        <p:spPr>
          <a:xfrm>
            <a:off x="3487882" y="3733800"/>
            <a:ext cx="6248400" cy="3429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02082" y="5029200"/>
            <a:ext cx="1371600" cy="6939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5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8318" y="3962400"/>
            <a:ext cx="41338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b="1" dirty="0"/>
              <a:t>The </a:t>
            </a:r>
            <a:r>
              <a:rPr lang="en-US" altLang="en-US" b="1" dirty="0">
                <a:solidFill>
                  <a:schemeClr val="bg1"/>
                </a:solidFill>
              </a:rPr>
              <a:t>Works Progress Administration (WPA) </a:t>
            </a:r>
            <a:r>
              <a:rPr lang="en-US" altLang="en-US" b="1" dirty="0"/>
              <a:t>created millions of jobs on public-works projects.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953000" y="3657600"/>
            <a:ext cx="38100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dirty="0"/>
              <a:t>Workers built </a:t>
            </a:r>
            <a:r>
              <a:rPr lang="en-US" altLang="en-US" dirty="0">
                <a:solidFill>
                  <a:schemeClr val="bg1"/>
                </a:solidFill>
              </a:rPr>
              <a:t>highways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chemeClr val="bg1"/>
                </a:solidFill>
              </a:rPr>
              <a:t>public buildings, </a:t>
            </a:r>
            <a:r>
              <a:rPr lang="en-US" altLang="en-US" dirty="0"/>
              <a:t>dredged </a:t>
            </a:r>
            <a:r>
              <a:rPr lang="en-US" altLang="en-US" dirty="0">
                <a:solidFill>
                  <a:schemeClr val="bg1"/>
                </a:solidFill>
              </a:rPr>
              <a:t>rivers and harbors, </a:t>
            </a:r>
            <a:r>
              <a:rPr lang="en-US" altLang="en-US" dirty="0"/>
              <a:t>and promoted </a:t>
            </a:r>
            <a:r>
              <a:rPr lang="en-US" altLang="en-US" dirty="0">
                <a:solidFill>
                  <a:schemeClr val="bg1"/>
                </a:solidFill>
              </a:rPr>
              <a:t>soil and water conservation. </a:t>
            </a:r>
          </a:p>
          <a:p>
            <a:pPr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Artists were hired </a:t>
            </a:r>
            <a:r>
              <a:rPr lang="en-US" altLang="en-US" dirty="0"/>
              <a:t>to enhance public spaces.</a:t>
            </a:r>
          </a:p>
        </p:txBody>
      </p:sp>
      <p:pic>
        <p:nvPicPr>
          <p:cNvPr id="4098" name="Picture 2" descr="http://www.gjenvick.com/images/WPA/1936-10-15-ProgressReportWPA/Illustration-013-EducationalBuildingsProjectsWPA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100" y="66675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http://livingnewdeal.berkeley.edu/map/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1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322</TotalTime>
  <Words>630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The Second New Deal</vt:lpstr>
      <vt:lpstr>OBJECTIVES</vt:lpstr>
      <vt:lpstr>VOCABULARY</vt:lpstr>
      <vt:lpstr>VOCABULARY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New Deal</dc:title>
  <dc:creator>stribe</dc:creator>
  <cp:lastModifiedBy>stribes</cp:lastModifiedBy>
  <cp:revision>10</cp:revision>
  <dcterms:created xsi:type="dcterms:W3CDTF">2013-12-02T03:44:57Z</dcterms:created>
  <dcterms:modified xsi:type="dcterms:W3CDTF">2013-12-03T19:36:44Z</dcterms:modified>
</cp:coreProperties>
</file>