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77" r:id="rId14"/>
    <p:sldId id="268" r:id="rId15"/>
    <p:sldId id="278" r:id="rId16"/>
    <p:sldId id="270" r:id="rId17"/>
    <p:sldId id="273" r:id="rId18"/>
    <p:sldId id="279" r:id="rId19"/>
    <p:sldId id="272" r:id="rId20"/>
    <p:sldId id="271" r:id="rId21"/>
    <p:sldId id="26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B8948A-C653-4F32-B28E-BFD0FFEFBF0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8CCE7B-F9F5-4292-A7B9-A70C7BE50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QeAzx8mc7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1914-1918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international political system that insured that not one great power would dominate over the others.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Power System</a:t>
            </a:r>
            <a:endParaRPr lang="en-US" dirty="0"/>
          </a:p>
        </p:txBody>
      </p:sp>
      <p:pic>
        <p:nvPicPr>
          <p:cNvPr id="4" name="Picture 3" descr="sca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95600"/>
            <a:ext cx="4555040" cy="2945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_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486400" cy="5884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003425"/>
            <a:ext cx="3505200" cy="367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/>
              <a:t>On June 28, 1914, Serb nationalists assassinated the heir to the throne of Austria-Hungary, Archduke, </a:t>
            </a:r>
            <a:r>
              <a:rPr lang="en-US" sz="2800" b="1" dirty="0">
                <a:solidFill>
                  <a:srgbClr val="FF0000"/>
                </a:solidFill>
              </a:rPr>
              <a:t>Francis Ferdinand</a:t>
            </a:r>
            <a:r>
              <a:rPr lang="en-US" sz="2800" b="1" dirty="0"/>
              <a:t>.</a:t>
            </a:r>
          </a:p>
        </p:txBody>
      </p:sp>
      <p:pic>
        <p:nvPicPr>
          <p:cNvPr id="6" name="Picture 5" descr="franz_ferdinanda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609600"/>
            <a:ext cx="4421001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_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486400" cy="5884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Austria-Hungary demands reparations from the smaller Serbian government.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Serbia attempted to meet most of them (to avoid further conflict) but couldn’t meet them all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Serbia looked to its ally Russia for support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Austria-Hungary looked to its ally Germany for support.</a:t>
            </a:r>
            <a:endParaRPr lang="en-US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Germany gave Austria-Hungary a “Blank Check”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_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486400" cy="5884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Germany declared it would support A-H at all costs, it began to mobilize for war.</a:t>
            </a:r>
          </a:p>
          <a:p>
            <a:endParaRPr lang="en-US" dirty="0" smtClean="0"/>
          </a:p>
          <a:p>
            <a:r>
              <a:rPr lang="en-US" dirty="0" smtClean="0"/>
              <a:t>Troops were called up</a:t>
            </a:r>
          </a:p>
          <a:p>
            <a:endParaRPr lang="en-US" dirty="0" smtClean="0"/>
          </a:p>
          <a:p>
            <a:r>
              <a:rPr lang="en-US" dirty="0" smtClean="0"/>
              <a:t>Train systems were diverted</a:t>
            </a:r>
          </a:p>
          <a:p>
            <a:endParaRPr lang="en-US" dirty="0" smtClean="0"/>
          </a:p>
          <a:p>
            <a:r>
              <a:rPr lang="en-US" dirty="0" smtClean="0"/>
              <a:t>Tactical strategies were discussed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Snowball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Russia saw Germany and began to mobilize as well</a:t>
            </a:r>
          </a:p>
          <a:p>
            <a:endParaRPr lang="en-US" dirty="0" smtClean="0"/>
          </a:p>
          <a:p>
            <a:r>
              <a:rPr lang="en-US" dirty="0" smtClean="0"/>
              <a:t>Since Russia and France had an alliance, France prepared for war as well</a:t>
            </a:r>
          </a:p>
          <a:p>
            <a:endParaRPr lang="en-US" dirty="0" smtClean="0"/>
          </a:p>
          <a:p>
            <a:r>
              <a:rPr lang="en-US" dirty="0" smtClean="0"/>
              <a:t>It looked as if once war preparations were started there was no way to stop the conflict</a:t>
            </a:r>
            <a:endParaRPr lang="en-US" dirty="0"/>
          </a:p>
        </p:txBody>
      </p:sp>
      <p:pic>
        <p:nvPicPr>
          <p:cNvPr id="4" name="Picture 3" descr="mil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971800"/>
            <a:ext cx="6324600" cy="3477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_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486400" cy="5884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schlieffen-plan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5029200" cy="43107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828800"/>
            <a:ext cx="213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Germany initiates their war plans</a:t>
            </a:r>
          </a:p>
          <a:p>
            <a:endParaRPr lang="en-US" dirty="0" smtClean="0"/>
          </a:p>
          <a:p>
            <a:r>
              <a:rPr lang="en-US" dirty="0" smtClean="0"/>
              <a:t>Attack France quickly through Belgium</a:t>
            </a:r>
          </a:p>
          <a:p>
            <a:endParaRPr lang="en-US" dirty="0" smtClean="0"/>
          </a:p>
          <a:p>
            <a:r>
              <a:rPr lang="en-US" dirty="0" smtClean="0"/>
              <a:t>Then move to take on Russia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dirty="0" smtClean="0"/>
              <a:t>Identify the causes of World War I.</a:t>
            </a:r>
          </a:p>
          <a:p>
            <a:pPr marL="228600" indent="-228600">
              <a:buFontTx/>
              <a:buChar char="•"/>
            </a:pPr>
            <a:endParaRPr lang="en-US" dirty="0" smtClean="0"/>
          </a:p>
          <a:p>
            <a:pPr marL="228600" indent="-228600">
              <a:buFontTx/>
              <a:buChar char="•"/>
            </a:pPr>
            <a:r>
              <a:rPr lang="en-US" dirty="0" smtClean="0"/>
              <a:t>Describe the course and character of the war.</a:t>
            </a:r>
          </a:p>
          <a:p>
            <a:pPr marL="228600" indent="-228600">
              <a:buFontTx/>
              <a:buChar char="•"/>
            </a:pPr>
            <a:endParaRPr lang="en-US" dirty="0" smtClean="0"/>
          </a:p>
          <a:p>
            <a:pPr marL="228600" indent="-228600">
              <a:buFontTx/>
              <a:buChar char="•"/>
            </a:pPr>
            <a:r>
              <a:rPr lang="en-US" dirty="0" smtClean="0"/>
              <a:t>Explain why the United States entered the conflict on the side of the Allies.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733800"/>
            <a:ext cx="274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100000"/>
              </a:spcAft>
            </a:pPr>
            <a:r>
              <a:rPr lang="en-US" sz="2800" dirty="0" smtClean="0">
                <a:solidFill>
                  <a:srgbClr val="0033CC"/>
                </a:solidFill>
              </a:rPr>
              <a:t>The German advance was stopped about 30 miles from Paris.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609600"/>
            <a:ext cx="281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100000"/>
              </a:spcAft>
            </a:pPr>
            <a:r>
              <a:rPr lang="en-US" sz="2800" b="1" dirty="0" smtClean="0"/>
              <a:t>Germany invasion of Belgium</a:t>
            </a:r>
            <a:r>
              <a:rPr lang="en-US" sz="2800" dirty="0" smtClean="0"/>
              <a:t>, a neutral country, brought Britain into the war </a:t>
            </a:r>
            <a:endParaRPr lang="en-US" sz="2800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44084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Europe’s alliance system caused the conflict to spread quickly, creating two main combatants.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335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33CC"/>
                </a:solidFill>
              </a:rPr>
              <a:t>Allied Powers</a:t>
            </a:r>
            <a:r>
              <a:rPr lang="en-US" sz="3600" dirty="0" smtClean="0"/>
              <a:t> included Britain, France, Russia, and Serbia.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2133600"/>
            <a:ext cx="327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Central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Powers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included Germany </a:t>
            </a:r>
            <a:br>
              <a:rPr lang="en-US" sz="3600" dirty="0" smtClean="0"/>
            </a:br>
            <a:r>
              <a:rPr lang="en-US" sz="3600" dirty="0" smtClean="0"/>
              <a:t>and Austria-Hungary.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Neither side could overcome the other’s defenses, and </a:t>
            </a:r>
            <a:r>
              <a:rPr lang="en-US" sz="3200" dirty="0" smtClean="0">
                <a:solidFill>
                  <a:srgbClr val="0033CC"/>
                </a:solidFill>
              </a:rPr>
              <a:t>a stalemate quickly developed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53000" y="1911727"/>
            <a:ext cx="3048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As the war dragged on in Europe, President Wilson urged Americans to remain neutral.</a:t>
            </a:r>
          </a:p>
        </p:txBody>
      </p:sp>
      <p:pic>
        <p:nvPicPr>
          <p:cNvPr id="6" name="Picture 5" descr="thCALW1W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89564"/>
            <a:ext cx="2819400" cy="333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33400" y="762000"/>
            <a:ext cx="472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3200" dirty="0"/>
              <a:t>The United States had a long tradition of staying out of European conflicts.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3200" dirty="0"/>
              <a:t>Yet one-third of Americans had been born in a foreign country and still identified with their homelands.</a:t>
            </a:r>
          </a:p>
        </p:txBody>
      </p:sp>
      <p:pic>
        <p:nvPicPr>
          <p:cNvPr id="5" name="Picture 4" descr="pp_uk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826389"/>
            <a:ext cx="3657600" cy="543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381000"/>
            <a:ext cx="8458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Many Americans favored one side or the other. </a:t>
            </a:r>
          </a:p>
          <a:p>
            <a:endParaRPr lang="en-US" b="1" dirty="0"/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1143000" y="3428999"/>
          <a:ext cx="6629400" cy="2895601"/>
        </p:xfrm>
        <a:graphic>
          <a:graphicData uri="http://schemas.openxmlformats.org/drawingml/2006/table">
            <a:tbl>
              <a:tblPr/>
              <a:tblGrid>
                <a:gridCol w="2830513"/>
                <a:gridCol w="3798887"/>
              </a:tblGrid>
              <a:tr h="737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Isolationists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Favored staying out of the war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Interventionists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Favored fighting on the Allies’ side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Internationalists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Wanted the U.S. to play a role for peace but not fight</a:t>
                      </a:r>
                    </a:p>
                  </a:txBody>
                  <a:tcPr marL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0" y="1752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U.S. public opinion fell into three main groups.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Alsace-Lorraine</a:t>
            </a:r>
            <a:r>
              <a:rPr lang="en-US" b="1" dirty="0" smtClean="0"/>
              <a:t> – </a:t>
            </a:r>
            <a:r>
              <a:rPr lang="en-US" dirty="0" smtClean="0"/>
              <a:t>French region lost to German states in 1871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militarism</a:t>
            </a:r>
            <a:r>
              <a:rPr lang="en-US" b="1" dirty="0" smtClean="0"/>
              <a:t> –</a:t>
            </a:r>
            <a:r>
              <a:rPr lang="en-US" dirty="0" smtClean="0"/>
              <a:t> a glorification of the military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Francis Ferdinand</a:t>
            </a:r>
            <a:r>
              <a:rPr lang="en-US" b="1" dirty="0" smtClean="0"/>
              <a:t> – </a:t>
            </a:r>
            <a:r>
              <a:rPr lang="en-US" dirty="0" smtClean="0"/>
              <a:t>archduke of Austria-Hungary who was assassinated in 1914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William II</a:t>
            </a:r>
            <a:r>
              <a:rPr lang="en-US" b="1" dirty="0" smtClean="0"/>
              <a:t> –</a:t>
            </a:r>
            <a:r>
              <a:rPr lang="en-US" dirty="0" smtClean="0"/>
              <a:t> the German emperor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Western Front</a:t>
            </a:r>
            <a:r>
              <a:rPr lang="en-US" b="1" dirty="0" smtClean="0"/>
              <a:t> − </a:t>
            </a:r>
            <a:r>
              <a:rPr lang="en-US" dirty="0" smtClean="0"/>
              <a:t>trenches that stretched from the Belgian coast to the Swiss border with France, forming the battlefield between the Allies and the Central Powers in Western Europe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casualty</a:t>
            </a:r>
            <a:r>
              <a:rPr lang="en-US" b="1" dirty="0" smtClean="0"/>
              <a:t> – </a:t>
            </a:r>
            <a:r>
              <a:rPr lang="en-US" dirty="0" smtClean="0"/>
              <a:t>killed, wounded, or missing soldier</a:t>
            </a:r>
          </a:p>
          <a:p>
            <a:pPr marL="228600" indent="-228600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contraband</a:t>
            </a:r>
            <a:r>
              <a:rPr lang="en-US" b="1" dirty="0" smtClean="0"/>
              <a:t> –</a:t>
            </a:r>
            <a:r>
              <a:rPr lang="en-US" dirty="0" smtClean="0"/>
              <a:t> weapons and other war supplies</a:t>
            </a:r>
          </a:p>
          <a:p>
            <a:pPr marL="228600" indent="-228600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U-boat</a:t>
            </a:r>
            <a:r>
              <a:rPr lang="en-US" b="1" dirty="0" smtClean="0"/>
              <a:t> –</a:t>
            </a:r>
            <a:r>
              <a:rPr lang="en-US" dirty="0" smtClean="0"/>
              <a:t> a German submarine</a:t>
            </a:r>
          </a:p>
          <a:p>
            <a:pPr marL="228600" indent="-228600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Lusitania</a:t>
            </a:r>
            <a:r>
              <a:rPr lang="en-US" b="1" i="1" dirty="0" smtClean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English passenger ship sunk by a German U-boat, killing American civilians</a:t>
            </a:r>
          </a:p>
          <a:p>
            <a:pPr marL="228600" indent="-228600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Zimmermann note</a:t>
            </a:r>
            <a:r>
              <a:rPr lang="en-US" b="1" dirty="0" smtClean="0"/>
              <a:t> – </a:t>
            </a:r>
            <a:r>
              <a:rPr lang="en-US" dirty="0" smtClean="0"/>
              <a:t>a telegram in which the German foreign minister proposed an alliance with Mexico against the U.S.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Should we follow this guy’s foreign policy?</a:t>
            </a:r>
            <a:endParaRPr lang="en-US" sz="3600" dirty="0"/>
          </a:p>
        </p:txBody>
      </p:sp>
      <p:pic>
        <p:nvPicPr>
          <p:cNvPr id="4" name="Picture 3" descr="ron_paul_50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466725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91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http://www.youtube.com/watch?v=RQeAzx8mc7g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38200" y="381000"/>
            <a:ext cx="73152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3600" b="1" dirty="0"/>
              <a:t>In 1914, </a:t>
            </a:r>
            <a:r>
              <a:rPr lang="en-US" sz="3600" b="1" dirty="0" smtClean="0"/>
              <a:t>six </a:t>
            </a:r>
            <a:r>
              <a:rPr lang="en-US" sz="3600" b="1" dirty="0"/>
              <a:t>factors made Europe a powder keg ready to explode.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4343400" y="1981200"/>
            <a:ext cx="4038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50000"/>
              </a:lnSpc>
              <a:buSzPct val="80000"/>
            </a:pPr>
            <a:r>
              <a:rPr lang="en-US" sz="2800" dirty="0" smtClean="0"/>
              <a:t>Nationalism</a:t>
            </a:r>
          </a:p>
          <a:p>
            <a:pPr marL="228600" indent="-228600" eaLnBrk="0" hangingPunct="0">
              <a:lnSpc>
                <a:spcPct val="150000"/>
              </a:lnSpc>
              <a:buSzPct val="80000"/>
            </a:pPr>
            <a:r>
              <a:rPr lang="en-US" sz="2800" dirty="0" smtClean="0"/>
              <a:t>Militarism</a:t>
            </a:r>
          </a:p>
          <a:p>
            <a:pPr marL="228600" indent="-228600" eaLnBrk="0" hangingPunct="0">
              <a:lnSpc>
                <a:spcPct val="150000"/>
              </a:lnSpc>
              <a:buSzPct val="80000"/>
            </a:pPr>
            <a:r>
              <a:rPr lang="en-US" sz="2800" dirty="0" smtClean="0"/>
              <a:t>Economic rivalries</a:t>
            </a:r>
          </a:p>
          <a:p>
            <a:pPr marL="228600" indent="-228600" eaLnBrk="0" hangingPunct="0">
              <a:lnSpc>
                <a:spcPct val="150000"/>
              </a:lnSpc>
              <a:buSzPct val="80000"/>
            </a:pPr>
            <a:r>
              <a:rPr lang="en-US" sz="2800" dirty="0" smtClean="0"/>
              <a:t>Imperial ambitions</a:t>
            </a:r>
          </a:p>
          <a:p>
            <a:pPr marL="228600" indent="-228600" eaLnBrk="0" hangingPunct="0">
              <a:lnSpc>
                <a:spcPct val="150000"/>
              </a:lnSpc>
              <a:buSzPct val="80000"/>
            </a:pPr>
            <a:r>
              <a:rPr lang="en-US" sz="2800" dirty="0" smtClean="0"/>
              <a:t>Regional tensions/old rivalries</a:t>
            </a:r>
          </a:p>
          <a:p>
            <a:pPr marL="228600" indent="-228600" eaLnBrk="0" hangingPunct="0">
              <a:lnSpc>
                <a:spcPct val="150000"/>
              </a:lnSpc>
              <a:buSzPct val="80000"/>
            </a:pPr>
            <a:r>
              <a:rPr lang="en-US" sz="2800" dirty="0" smtClean="0"/>
              <a:t>Entangling alliances</a:t>
            </a:r>
            <a:endParaRPr lang="en-US" sz="2800" dirty="0"/>
          </a:p>
        </p:txBody>
      </p:sp>
      <p:pic>
        <p:nvPicPr>
          <p:cNvPr id="4" name="Picture 3" descr="0615_WVt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438400"/>
            <a:ext cx="4114800" cy="332741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Nationalism, or devotion to one’s </a:t>
            </a:r>
            <a:r>
              <a:rPr lang="en-US" sz="3200" b="1" dirty="0" smtClean="0"/>
              <a:t>country, especially caused </a:t>
            </a:r>
            <a:r>
              <a:rPr lang="en-US" sz="3200" b="1" dirty="0"/>
              <a:t>tensions to rise.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962400" y="1905000"/>
            <a:ext cx="48006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sz="2400" dirty="0"/>
              <a:t>Among the powers of Europe, nationalism caused </a:t>
            </a:r>
            <a:r>
              <a:rPr lang="en-US" sz="2400" dirty="0">
                <a:solidFill>
                  <a:srgbClr val="0033CC"/>
                </a:solidFill>
              </a:rPr>
              <a:t>a desire to avenge perceived insults and past losses</a:t>
            </a:r>
            <a:r>
              <a:rPr lang="en-US" sz="2400" dirty="0"/>
              <a:t>.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sz="2400" dirty="0"/>
              <a:t>Some felt national identity centered around a</a:t>
            </a:r>
            <a:r>
              <a:rPr lang="en-US" sz="2400" dirty="0">
                <a:solidFill>
                  <a:srgbClr val="0033CC"/>
                </a:solidFill>
              </a:rPr>
              <a:t> single ethnic group</a:t>
            </a:r>
            <a:r>
              <a:rPr lang="en-US" sz="2400" dirty="0"/>
              <a:t> and questioned the loyalty of ethnic minorities.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sz="2400" dirty="0"/>
              <a:t>Social Darwinists applied the idea of </a:t>
            </a:r>
            <a:r>
              <a:rPr lang="en-US" sz="2400" dirty="0">
                <a:solidFill>
                  <a:srgbClr val="0033CC"/>
                </a:solidFill>
              </a:rPr>
              <a:t>“survival of the fittest”</a:t>
            </a:r>
            <a:r>
              <a:rPr lang="en-US" sz="2400" dirty="0"/>
              <a:t> to nations.</a:t>
            </a:r>
          </a:p>
        </p:txBody>
      </p:sp>
      <p:pic>
        <p:nvPicPr>
          <p:cNvPr id="7" name="Picture 6" descr="stephen-co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3708978" cy="3447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762000"/>
            <a:ext cx="6781800" cy="14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Economic competition for trade and colonies increased nationalistic feelings.</a:t>
            </a:r>
            <a:endParaRPr lang="en-US" sz="28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914400" y="2895600"/>
            <a:ext cx="7162800" cy="12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Economic competition caused </a:t>
            </a:r>
            <a:r>
              <a:rPr lang="en-US" sz="2400" dirty="0">
                <a:solidFill>
                  <a:srgbClr val="0033CC"/>
                </a:solidFill>
              </a:rPr>
              <a:t>a demand for colonies and military bases</a:t>
            </a:r>
            <a:r>
              <a:rPr lang="en-US" sz="2400" dirty="0"/>
              <a:t> in Africa, the Pacific islands, and China.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8200" y="4267200"/>
            <a:ext cx="6781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Alliances provided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a promise of </a:t>
            </a:r>
            <a:r>
              <a:rPr lang="en-US" sz="2400" dirty="0" smtClean="0">
                <a:solidFill>
                  <a:srgbClr val="0033CC"/>
                </a:solidFill>
              </a:rPr>
              <a:t>assistance</a:t>
            </a:r>
            <a:r>
              <a:rPr lang="en-US" sz="2400" dirty="0" smtClean="0"/>
              <a:t> </a:t>
            </a:r>
            <a:r>
              <a:rPr lang="en-US" sz="2400" dirty="0"/>
              <a:t>that made some leaders reckless or overly aggressive.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Investments</a:t>
            </a:r>
            <a:endParaRPr lang="en-US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181600" y="1981200"/>
            <a:ext cx="3429000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Militarism</a:t>
            </a:r>
            <a:r>
              <a:rPr lang="en-US" sz="3200" dirty="0"/>
              <a:t>,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combined with nationalism, </a:t>
            </a:r>
            <a:r>
              <a:rPr lang="en-US" sz="3200" dirty="0" smtClean="0"/>
              <a:t>led to an </a:t>
            </a:r>
            <a:r>
              <a:rPr lang="en-US" sz="3200" dirty="0"/>
              <a:t>arms race.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5105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Nations stockpiled new technology, </a:t>
            </a:r>
            <a:r>
              <a:rPr lang="en-US" sz="2400" b="1" dirty="0" smtClean="0"/>
              <a:t>including </a:t>
            </a:r>
            <a:r>
              <a:rPr lang="en-US" sz="2400" b="1" dirty="0"/>
              <a:t>machine guns, </a:t>
            </a:r>
            <a:r>
              <a:rPr lang="en-US" sz="2400" b="1" dirty="0" smtClean="0"/>
              <a:t>mobile artillery</a:t>
            </a:r>
            <a:r>
              <a:rPr lang="en-US" sz="2400" b="1" dirty="0"/>
              <a:t>, </a:t>
            </a:r>
            <a:r>
              <a:rPr lang="en-US" sz="2400" b="1" dirty="0" smtClean="0"/>
              <a:t>tanks</a:t>
            </a:r>
            <a:r>
              <a:rPr lang="en-US" sz="2400" b="1" dirty="0"/>
              <a:t>, submarines, and airplanes. </a:t>
            </a:r>
          </a:p>
        </p:txBody>
      </p:sp>
      <p:pic>
        <p:nvPicPr>
          <p:cNvPr id="7" name="Picture 6" descr="m2_machine-g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495800" cy="360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1002</TotalTime>
  <Words>697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The Great War</vt:lpstr>
      <vt:lpstr>Objectives</vt:lpstr>
      <vt:lpstr>Terms and People</vt:lpstr>
      <vt:lpstr>Terms and People</vt:lpstr>
      <vt:lpstr>Should we follow this guy’s foreign policy?</vt:lpstr>
      <vt:lpstr>Slide 6</vt:lpstr>
      <vt:lpstr>Nationalism, or devotion to one’s country, especially caused tensions to rise.</vt:lpstr>
      <vt:lpstr>Slide 8</vt:lpstr>
      <vt:lpstr>Protection of Investments</vt:lpstr>
      <vt:lpstr>Balance of Power System</vt:lpstr>
      <vt:lpstr>Slide 11</vt:lpstr>
      <vt:lpstr>The Spark</vt:lpstr>
      <vt:lpstr>Slide 13</vt:lpstr>
      <vt:lpstr>The Reaction</vt:lpstr>
      <vt:lpstr>Slide 15</vt:lpstr>
      <vt:lpstr>The Snowball Effect</vt:lpstr>
      <vt:lpstr>Slide 17</vt:lpstr>
      <vt:lpstr>Slide 18</vt:lpstr>
      <vt:lpstr>The Schlieffen Plan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</dc:title>
  <dc:creator>Scott</dc:creator>
  <cp:lastModifiedBy>stribes</cp:lastModifiedBy>
  <cp:revision>80</cp:revision>
  <dcterms:created xsi:type="dcterms:W3CDTF">2012-10-16T02:26:47Z</dcterms:created>
  <dcterms:modified xsi:type="dcterms:W3CDTF">2015-09-15T20:25:10Z</dcterms:modified>
</cp:coreProperties>
</file>