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F74018B-0F49-40E0-BF20-3074061FD917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B3CE86B-A362-4959-8985-F7DE0EC6106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Johnson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2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533400" y="3810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Verdana" pitchFamily="34" charset="0"/>
              </a:rPr>
              <a:t>How did Johnson’s Great Society programs change life for most Americans?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81000" y="2590800"/>
            <a:ext cx="3810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Verdana" pitchFamily="34" charset="0"/>
              </a:rPr>
              <a:t>President Johnson shared the goals President Kennedy had advanced.</a:t>
            </a:r>
          </a:p>
          <a:p>
            <a:pPr eaLnBrk="1" hangingPunct="1"/>
            <a:endParaRPr lang="en-US" altLang="en-US" dirty="0">
              <a:latin typeface="Verdana" pitchFamily="34" charset="0"/>
            </a:endParaRPr>
          </a:p>
          <a:p>
            <a:pPr eaLnBrk="1" hangingPunct="1"/>
            <a:r>
              <a:rPr lang="en-US" altLang="en-US" dirty="0">
                <a:latin typeface="Verdana" pitchFamily="34" charset="0"/>
              </a:rPr>
              <a:t>He pushed important domestic legislation through Congress.</a:t>
            </a:r>
          </a:p>
        </p:txBody>
      </p:sp>
    </p:spTree>
    <p:extLst>
      <p:ext uri="{BB962C8B-B14F-4D97-AF65-F5344CB8AC3E}">
        <p14:creationId xmlns:p14="http://schemas.microsoft.com/office/powerpoint/2010/main" val="19607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304800" y="457200"/>
            <a:ext cx="8382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Verdana" pitchFamily="34" charset="0"/>
              </a:rPr>
              <a:t>After Vice President </a:t>
            </a:r>
            <a:r>
              <a:rPr lang="en-US" altLang="en-US" b="1" dirty="0">
                <a:solidFill>
                  <a:srgbClr val="FFFF00"/>
                </a:solidFill>
                <a:latin typeface="Verdana" pitchFamily="34" charset="0"/>
              </a:rPr>
              <a:t>Lyndon Johnson </a:t>
            </a:r>
            <a:r>
              <a:rPr lang="en-US" altLang="en-US" b="1" dirty="0">
                <a:latin typeface="Verdana" pitchFamily="34" charset="0"/>
              </a:rPr>
              <a:t>was sworn in as President, he worked for the same goals Kennedy had championed</a:t>
            </a:r>
            <a:r>
              <a:rPr lang="en-US" altLang="en-US" dirty="0">
                <a:latin typeface="Verdana" pitchFamily="34" charset="0"/>
              </a:rPr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7091" y="2971800"/>
            <a:ext cx="4038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Johnson was a seasoned </a:t>
            </a:r>
            <a:r>
              <a:rPr lang="en-US" altLang="en-US" dirty="0" smtClean="0">
                <a:solidFill>
                  <a:srgbClr val="FFFF00"/>
                </a:solidFill>
                <a:latin typeface="Verdana" pitchFamily="34" charset="0"/>
              </a:rPr>
              <a:t>politician and good at bringing groups together</a:t>
            </a:r>
            <a:endParaRPr lang="en-US" altLang="en-US" dirty="0">
              <a:solidFill>
                <a:srgbClr val="FFFF00"/>
              </a:solidFill>
              <a:latin typeface="Verdana" pitchFamily="34" charset="0"/>
            </a:endParaRPr>
          </a:p>
        </p:txBody>
      </p:sp>
      <p:pic>
        <p:nvPicPr>
          <p:cNvPr id="6" name="Picture 7" descr="HSUS_ch28_s2_LyndonJohn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" r="8505"/>
          <a:stretch>
            <a:fillRect/>
          </a:stretch>
        </p:blipFill>
        <p:spPr bwMode="auto">
          <a:xfrm>
            <a:off x="4572000" y="2273221"/>
            <a:ext cx="3886200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5638800"/>
            <a:ext cx="3848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Verdana" pitchFamily="34" charset="0"/>
              </a:rPr>
              <a:t>A prime example is  when Congress is able to pass the 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b="1" dirty="0" smtClean="0">
                <a:solidFill>
                  <a:srgbClr val="FFFF00"/>
                </a:solidFill>
                <a:latin typeface="Verdana" pitchFamily="34" charset="0"/>
              </a:rPr>
              <a:t>Civil Rights Act of 1964</a:t>
            </a:r>
            <a:r>
              <a:rPr lang="en-US" altLang="en-US" dirty="0" smtClean="0">
                <a:latin typeface="Verdana" pitchFamily="34" charset="0"/>
              </a:rPr>
              <a:t>.</a:t>
            </a:r>
            <a:endParaRPr lang="en-US" alt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6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2"/>
          <p:cNvGraphicFramePr>
            <a:graphicFrameLocks noGrp="1"/>
          </p:cNvGraphicFramePr>
          <p:nvPr/>
        </p:nvGraphicFramePr>
        <p:xfrm>
          <a:off x="838200" y="1524000"/>
          <a:ext cx="7315200" cy="4008438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 Civil Rights Act of 1964</a:t>
                      </a:r>
                    </a:p>
                  </a:txBody>
                  <a:tcPr marL="137160" marR="137160" marT="13716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657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outlawed discrimination in voting, education, and public accommodations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established the Equal Employment Opportunity Commission to fight discrimination in hiring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prohibited discrimination on the basis of a person’s sex in public accommodations and in hiring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37160" marR="137160" marT="13716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6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838200" y="12192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Verdana" pitchFamily="34" charset="0"/>
              </a:rPr>
              <a:t>President Johnson convinced Congress to </a:t>
            </a:r>
            <a:br>
              <a:rPr lang="en-US" altLang="en-US" b="1" dirty="0">
                <a:latin typeface="Verdana" pitchFamily="34" charset="0"/>
              </a:rPr>
            </a:br>
            <a:r>
              <a:rPr lang="en-US" altLang="en-US" b="1" dirty="0">
                <a:latin typeface="Verdana" pitchFamily="34" charset="0"/>
              </a:rPr>
              <a:t>pass a big tax cut for the middle class.</a:t>
            </a:r>
            <a:endParaRPr lang="en-US" altLang="en-US" dirty="0">
              <a:latin typeface="Verdana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376738" y="2686050"/>
            <a:ext cx="42672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Verdana" pitchFamily="34" charset="0"/>
              </a:rPr>
              <a:t>He also established the </a:t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b="1" dirty="0">
                <a:solidFill>
                  <a:srgbClr val="FFFF00"/>
                </a:solidFill>
                <a:latin typeface="Verdana" pitchFamily="34" charset="0"/>
              </a:rPr>
              <a:t>War on Poverty </a:t>
            </a: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dirty="0">
                <a:latin typeface="Verdana" pitchFamily="34" charset="0"/>
              </a:rPr>
              <a:t>to promote job training, education, and healthcare for those in need.</a:t>
            </a:r>
          </a:p>
        </p:txBody>
      </p:sp>
      <p:pic>
        <p:nvPicPr>
          <p:cNvPr id="6" name="Picture 7" descr="HSUS_ch28_s3_WarOnPov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73288"/>
            <a:ext cx="3052763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35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9"/>
          <p:cNvSpPr txBox="1">
            <a:spLocks noChangeArrowheads="1"/>
          </p:cNvSpPr>
          <p:nvPr/>
        </p:nvSpPr>
        <p:spPr bwMode="auto">
          <a:xfrm>
            <a:off x="1143000" y="1295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Verdana" pitchFamily="34" charset="0"/>
              </a:rPr>
              <a:t>As part of the War on Poverty, the</a:t>
            </a: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br>
              <a:rPr lang="en-US" altLang="en-US" b="1" dirty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altLang="en-US" b="1" dirty="0">
                <a:solidFill>
                  <a:srgbClr val="FFFF00"/>
                </a:solidFill>
                <a:latin typeface="Verdana" pitchFamily="34" charset="0"/>
              </a:rPr>
              <a:t>Economic Opportunity Act</a:t>
            </a:r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of 1964:</a:t>
            </a:r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4191000" y="2570163"/>
            <a:ext cx="4800600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>
                <a:latin typeface="Verdana" pitchFamily="34" charset="0"/>
              </a:rPr>
              <a:t>created the Job Corps to train young people in work skills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>
                <a:latin typeface="Verdana" pitchFamily="34" charset="0"/>
              </a:rPr>
              <a:t>established VISTA to send volunteers into poor American communities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>
                <a:latin typeface="Verdana" pitchFamily="34" charset="0"/>
              </a:rPr>
              <a:t>formed Project Head Start to fund preschool programs</a:t>
            </a:r>
          </a:p>
        </p:txBody>
      </p:sp>
      <p:pic>
        <p:nvPicPr>
          <p:cNvPr id="6" name="Picture 7" descr="HSUS_ch28_s3_LBJWithWor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133600"/>
            <a:ext cx="3857625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0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 rot="5400000" flipH="1">
            <a:off x="914400" y="1295400"/>
            <a:ext cx="3810000" cy="4419600"/>
          </a:xfrm>
          <a:prstGeom prst="upArrowCallout">
            <a:avLst>
              <a:gd name="adj1" fmla="val 22426"/>
              <a:gd name="adj2" fmla="val 20005"/>
              <a:gd name="adj3" fmla="val 18576"/>
              <a:gd name="adj4" fmla="val 76333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Verdana" pitchFamily="34" charset="0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5410200" y="2057400"/>
            <a:ext cx="3124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Verdana" pitchFamily="34" charset="0"/>
              </a:rPr>
              <a:t>Johnson used his popularity to call for a </a:t>
            </a:r>
            <a:r>
              <a:rPr lang="en-US" altLang="en-US" b="1" dirty="0">
                <a:solidFill>
                  <a:srgbClr val="FFFF00"/>
                </a:solidFill>
                <a:latin typeface="Verdana" pitchFamily="34" charset="0"/>
              </a:rPr>
              <a:t>Great Society</a:t>
            </a:r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>that would </a:t>
            </a:r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end poverty and racial injustice and provide opportunity for every child.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1647825"/>
            <a:ext cx="27432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b="1" dirty="0">
              <a:latin typeface="Verdana" pitchFamily="34" charset="0"/>
            </a:endParaRPr>
          </a:p>
          <a:p>
            <a:pPr eaLnBrk="1" hangingPunct="1"/>
            <a:r>
              <a:rPr lang="en-US" altLang="en-US" b="1" dirty="0">
                <a:latin typeface="Verdana" pitchFamily="34" charset="0"/>
              </a:rPr>
              <a:t>In the 1964 presidential election, President Johnson defeated Barry Goldwater in a landslide.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6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407338"/>
              </p:ext>
            </p:extLst>
          </p:nvPr>
        </p:nvGraphicFramePr>
        <p:xfrm>
          <a:off x="900113" y="1143000"/>
          <a:ext cx="7315200" cy="4690872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1066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Johnson’s Great Society </a:t>
                      </a:r>
                    </a:p>
                  </a:txBody>
                  <a:tcPr marL="137160" marR="137160" marT="13716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7325"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created 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Medicare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and 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Medicaid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provided funds to impoverished school districts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passed legislation to improve air and water quality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passed the 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Immigration and Nationality </a:t>
                      </a:r>
                      <a:b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Act of 1965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to lift immigration quotas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60000"/>
                        </a:spcAft>
                        <a:buClrTx/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created the National Endowment for the Arts and Humanities</a:t>
                      </a:r>
                    </a:p>
                  </a:txBody>
                  <a:tcPr marL="137160" marR="137160" marT="13716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6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SUS_ch28_s3_EarlWar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1"/>
          <a:stretch>
            <a:fillRect/>
          </a:stretch>
        </p:blipFill>
        <p:spPr bwMode="auto">
          <a:xfrm>
            <a:off x="5667375" y="1905000"/>
            <a:ext cx="35671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09613" y="3117273"/>
            <a:ext cx="48006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60000"/>
              </a:spcAft>
            </a:pPr>
            <a:r>
              <a:rPr lang="en-US" altLang="en-US" dirty="0">
                <a:latin typeface="Verdana" pitchFamily="34" charset="0"/>
              </a:rPr>
              <a:t>Called the </a:t>
            </a:r>
            <a:r>
              <a:rPr lang="en-US" altLang="en-US" b="1" dirty="0">
                <a:solidFill>
                  <a:srgbClr val="FFFF00"/>
                </a:solidFill>
                <a:latin typeface="Verdana" pitchFamily="34" charset="0"/>
              </a:rPr>
              <a:t>Warren Court</a:t>
            </a:r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altLang="en-US" dirty="0">
                <a:latin typeface="Verdana" pitchFamily="34" charset="0"/>
              </a:rPr>
              <a:t/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dirty="0">
                <a:latin typeface="Verdana" pitchFamily="34" charset="0"/>
              </a:rPr>
              <a:t>after Chief Justice Earl Warren, </a:t>
            </a:r>
            <a:br>
              <a:rPr lang="en-US" altLang="en-US" dirty="0"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the Supreme Court supported </a:t>
            </a:r>
            <a:br>
              <a:rPr lang="en-US" altLang="en-US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civil rights, civil liberties, </a:t>
            </a:r>
            <a:br>
              <a:rPr lang="en-US" altLang="en-US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voting rights, and </a:t>
            </a:r>
            <a:br>
              <a:rPr lang="en-US" altLang="en-US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dirty="0">
                <a:solidFill>
                  <a:srgbClr val="FFFF00"/>
                </a:solidFill>
                <a:latin typeface="Verdana" pitchFamily="34" charset="0"/>
              </a:rPr>
              <a:t>personal privacy.</a:t>
            </a: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55418" y="914400"/>
            <a:ext cx="83820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27063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27063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27063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27063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27063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en-US" b="1" dirty="0">
                <a:latin typeface="Verdana" pitchFamily="34" charset="0"/>
              </a:rPr>
              <a:t>During Johnson’s presidency, the Supreme Court decided many cases involving controversial social, political, and religious issues</a:t>
            </a:r>
            <a:r>
              <a:rPr lang="en-US" altLang="en-US" dirty="0">
                <a:latin typeface="Verdana" pitchFamily="34" charset="0"/>
              </a:rPr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28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62</TotalTime>
  <Words>256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The Great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Society</dc:title>
  <dc:creator>stribe</dc:creator>
  <cp:lastModifiedBy>stribe</cp:lastModifiedBy>
  <cp:revision>2</cp:revision>
  <dcterms:created xsi:type="dcterms:W3CDTF">2014-04-09T13:36:35Z</dcterms:created>
  <dcterms:modified xsi:type="dcterms:W3CDTF">2014-04-09T14:39:28Z</dcterms:modified>
</cp:coreProperties>
</file>