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0565EE82-B9A0-4B3F-93D4-36BE20E2569E}" type="datetimeFigureOut">
              <a:rPr lang="en-US" smtClean="0"/>
              <a:t>11/10/2013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B9C551C-D866-42F5-B37E-28C1EAC612D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565EE82-B9A0-4B3F-93D4-36BE20E2569E}" type="datetimeFigureOut">
              <a:rPr lang="en-US" smtClean="0"/>
              <a:t>11/10/2013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9C551C-D866-42F5-B37E-28C1EAC612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0565EE82-B9A0-4B3F-93D4-36BE20E2569E}" type="datetimeFigureOut">
              <a:rPr lang="en-US" smtClean="0"/>
              <a:t>11/10/2013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B9C551C-D866-42F5-B37E-28C1EAC612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565EE82-B9A0-4B3F-93D4-36BE20E2569E}" type="datetimeFigureOut">
              <a:rPr lang="en-US" smtClean="0"/>
              <a:t>11/10/2013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9C551C-D866-42F5-B37E-28C1EAC612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565EE82-B9A0-4B3F-93D4-36BE20E2569E}" type="datetimeFigureOut">
              <a:rPr lang="en-US" smtClean="0"/>
              <a:t>11/10/2013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BB9C551C-D866-42F5-B37E-28C1EAC612D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565EE82-B9A0-4B3F-93D4-36BE20E2569E}" type="datetimeFigureOut">
              <a:rPr lang="en-US" smtClean="0"/>
              <a:t>11/10/2013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9C551C-D866-42F5-B37E-28C1EAC612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565EE82-B9A0-4B3F-93D4-36BE20E2569E}" type="datetimeFigureOut">
              <a:rPr lang="en-US" smtClean="0"/>
              <a:t>11/10/2013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9C551C-D866-42F5-B37E-28C1EAC612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565EE82-B9A0-4B3F-93D4-36BE20E2569E}" type="datetimeFigureOut">
              <a:rPr lang="en-US" smtClean="0"/>
              <a:t>11/10/2013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9C551C-D866-42F5-B37E-28C1EAC612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565EE82-B9A0-4B3F-93D4-36BE20E2569E}" type="datetimeFigureOut">
              <a:rPr lang="en-US" smtClean="0"/>
              <a:t>11/10/2013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9C551C-D866-42F5-B37E-28C1EAC612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565EE82-B9A0-4B3F-93D4-36BE20E2569E}" type="datetimeFigureOut">
              <a:rPr lang="en-US" smtClean="0"/>
              <a:t>11/10/2013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9C551C-D866-42F5-B37E-28C1EAC612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565EE82-B9A0-4B3F-93D4-36BE20E2569E}" type="datetimeFigureOut">
              <a:rPr lang="en-US" smtClean="0"/>
              <a:t>11/10/2013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9C551C-D866-42F5-B37E-28C1EAC612DF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0565EE82-B9A0-4B3F-93D4-36BE20E2569E}" type="datetimeFigureOut">
              <a:rPr lang="en-US" smtClean="0"/>
              <a:t>11/10/2013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B9C551C-D866-42F5-B37E-28C1EAC612D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Origins of the Great Depression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11546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0"/>
            <a:ext cx="7239000" cy="70104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Market crash to bank crash</a:t>
            </a:r>
            <a:endParaRPr lang="en-US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409575" y="1239837"/>
            <a:ext cx="7543800" cy="143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dirty="0">
                <a:solidFill>
                  <a:srgbClr val="0000FF"/>
                </a:solidFill>
                <a:latin typeface="Verdana" pitchFamily="34" charset="0"/>
              </a:rPr>
              <a:t>The banking system feels the effects of the crash first.</a:t>
            </a:r>
            <a:r>
              <a:rPr lang="en-US" altLang="en-US" b="1" dirty="0">
                <a:latin typeface="Verdana" pitchFamily="34" charset="0"/>
              </a:rPr>
              <a:t> </a:t>
            </a:r>
            <a:r>
              <a:rPr lang="en-US" altLang="en-US" dirty="0">
                <a:latin typeface="Verdana" pitchFamily="34" charset="0"/>
              </a:rPr>
              <a:t>People fear that their money will be lost so they run to the bank and attempt to withdraw their funds.</a:t>
            </a: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4829175" y="2798762"/>
            <a:ext cx="3200400" cy="210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latin typeface="Verdana" pitchFamily="34" charset="0"/>
              </a:rPr>
              <a:t>But banks don’t </a:t>
            </a:r>
            <a:br>
              <a:rPr lang="en-US" altLang="en-US">
                <a:latin typeface="Verdana" pitchFamily="34" charset="0"/>
              </a:rPr>
            </a:br>
            <a:r>
              <a:rPr lang="en-US" altLang="en-US">
                <a:latin typeface="Verdana" pitchFamily="34" charset="0"/>
              </a:rPr>
              <a:t>have enough of their money on hand as cash. </a:t>
            </a:r>
            <a:r>
              <a:rPr lang="en-US" altLang="en-US">
                <a:solidFill>
                  <a:srgbClr val="0033CC"/>
                </a:solidFill>
                <a:latin typeface="Verdana" pitchFamily="34" charset="0"/>
              </a:rPr>
              <a:t>These bank runs cause banks </a:t>
            </a:r>
            <a:br>
              <a:rPr lang="en-US" altLang="en-US">
                <a:solidFill>
                  <a:srgbClr val="0033CC"/>
                </a:solidFill>
                <a:latin typeface="Verdana" pitchFamily="34" charset="0"/>
              </a:rPr>
            </a:br>
            <a:r>
              <a:rPr lang="en-US" altLang="en-US">
                <a:solidFill>
                  <a:srgbClr val="0033CC"/>
                </a:solidFill>
                <a:latin typeface="Verdana" pitchFamily="34" charset="0"/>
              </a:rPr>
              <a:t>to fail.</a:t>
            </a:r>
          </a:p>
        </p:txBody>
      </p:sp>
      <p:pic>
        <p:nvPicPr>
          <p:cNvPr id="6" name="Picture 7" descr="HSUS_ch21_s1_BankFailur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914650"/>
            <a:ext cx="4114800" cy="287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54975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0"/>
            <a:ext cx="7239000" cy="70104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 contraction continues…</a:t>
            </a:r>
            <a:endParaRPr lang="en-US" dirty="0"/>
          </a:p>
        </p:txBody>
      </p:sp>
      <p:sp>
        <p:nvSpPr>
          <p:cNvPr id="4" name="Text Box 205"/>
          <p:cNvSpPr txBox="1">
            <a:spLocks noChangeArrowheads="1"/>
          </p:cNvSpPr>
          <p:nvPr/>
        </p:nvSpPr>
        <p:spPr bwMode="auto">
          <a:xfrm>
            <a:off x="152400" y="914400"/>
            <a:ext cx="4191000" cy="344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SzPct val="80000"/>
              <a:buFontTx/>
              <a:buChar char="•"/>
            </a:pPr>
            <a:r>
              <a:rPr lang="en-US" altLang="en-US" dirty="0">
                <a:solidFill>
                  <a:srgbClr val="0066CC"/>
                </a:solidFill>
                <a:latin typeface="Verdana" pitchFamily="34" charset="0"/>
              </a:rPr>
              <a:t>  Factories closed, causing</a:t>
            </a:r>
            <a:br>
              <a:rPr lang="en-US" altLang="en-US" dirty="0">
                <a:solidFill>
                  <a:srgbClr val="0066CC"/>
                </a:solidFill>
                <a:latin typeface="Verdana" pitchFamily="34" charset="0"/>
              </a:rPr>
            </a:br>
            <a:r>
              <a:rPr lang="en-US" altLang="en-US" dirty="0">
                <a:solidFill>
                  <a:srgbClr val="0066CC"/>
                </a:solidFill>
                <a:latin typeface="Verdana" pitchFamily="34" charset="0"/>
              </a:rPr>
              <a:t>   worker layoffs.</a:t>
            </a:r>
          </a:p>
          <a:p>
            <a:pPr eaLnBrk="1" hangingPunct="1">
              <a:buSzPct val="80000"/>
              <a:buFontTx/>
              <a:buChar char="•"/>
            </a:pPr>
            <a:endParaRPr lang="en-US" altLang="en-US" dirty="0">
              <a:solidFill>
                <a:srgbClr val="333399"/>
              </a:solidFill>
              <a:latin typeface="Verdana" pitchFamily="34" charset="0"/>
            </a:endParaRPr>
          </a:p>
          <a:p>
            <a:pPr eaLnBrk="1" hangingPunct="1">
              <a:buSzPct val="80000"/>
              <a:buFontTx/>
              <a:buChar char="•"/>
            </a:pPr>
            <a:r>
              <a:rPr lang="en-US" altLang="en-US" dirty="0">
                <a:latin typeface="Verdana" pitchFamily="34" charset="0"/>
              </a:rPr>
              <a:t>  This lowered demand for </a:t>
            </a:r>
            <a:br>
              <a:rPr lang="en-US" altLang="en-US" dirty="0">
                <a:latin typeface="Verdana" pitchFamily="34" charset="0"/>
              </a:rPr>
            </a:br>
            <a:r>
              <a:rPr lang="en-US" altLang="en-US" dirty="0">
                <a:latin typeface="Verdana" pitchFamily="34" charset="0"/>
              </a:rPr>
              <a:t>   goods.</a:t>
            </a:r>
          </a:p>
          <a:p>
            <a:pPr eaLnBrk="1" hangingPunct="1">
              <a:buSzPct val="80000"/>
              <a:buFontTx/>
              <a:buChar char="•"/>
            </a:pPr>
            <a:endParaRPr lang="en-US" altLang="en-US" dirty="0">
              <a:latin typeface="Verdana" pitchFamily="34" charset="0"/>
            </a:endParaRPr>
          </a:p>
          <a:p>
            <a:pPr eaLnBrk="1" hangingPunct="1">
              <a:buSzPct val="80000"/>
              <a:buFontTx/>
              <a:buChar char="•"/>
            </a:pPr>
            <a:r>
              <a:rPr lang="en-US" altLang="en-US" dirty="0">
                <a:solidFill>
                  <a:srgbClr val="0066CC"/>
                </a:solidFill>
                <a:latin typeface="Verdana" pitchFamily="34" charset="0"/>
              </a:rPr>
              <a:t>  By 1933, the</a:t>
            </a:r>
            <a:br>
              <a:rPr lang="en-US" altLang="en-US" dirty="0">
                <a:solidFill>
                  <a:srgbClr val="0066CC"/>
                </a:solidFill>
                <a:latin typeface="Verdana" pitchFamily="34" charset="0"/>
              </a:rPr>
            </a:br>
            <a:r>
              <a:rPr lang="en-US" altLang="en-US" dirty="0">
                <a:solidFill>
                  <a:srgbClr val="0066CC"/>
                </a:solidFill>
                <a:latin typeface="Verdana" pitchFamily="34" charset="0"/>
              </a:rPr>
              <a:t>   unemployment rate</a:t>
            </a:r>
            <a:br>
              <a:rPr lang="en-US" altLang="en-US" dirty="0">
                <a:solidFill>
                  <a:srgbClr val="0066CC"/>
                </a:solidFill>
                <a:latin typeface="Verdana" pitchFamily="34" charset="0"/>
              </a:rPr>
            </a:br>
            <a:r>
              <a:rPr lang="en-US" altLang="en-US" dirty="0">
                <a:solidFill>
                  <a:srgbClr val="0066CC"/>
                </a:solidFill>
                <a:latin typeface="Verdana" pitchFamily="34" charset="0"/>
              </a:rPr>
              <a:t>   reached 25%.</a:t>
            </a:r>
            <a:endParaRPr lang="en-US" altLang="en-US" dirty="0">
              <a:solidFill>
                <a:srgbClr val="333399"/>
              </a:solidFill>
              <a:latin typeface="Verdana" pitchFamily="34" charset="0"/>
            </a:endParaRPr>
          </a:p>
          <a:p>
            <a:pPr eaLnBrk="1" hangingPunct="1"/>
            <a:endParaRPr lang="en-US" altLang="en-US" dirty="0">
              <a:latin typeface="Verdana" pitchFamily="34" charset="0"/>
            </a:endParaRPr>
          </a:p>
        </p:txBody>
      </p:sp>
      <p:pic>
        <p:nvPicPr>
          <p:cNvPr id="5" name="Picture 208" descr="hsus_ch21_s1_BusinessFailureChar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71109" y="1295400"/>
            <a:ext cx="3468710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685800" y="4800600"/>
            <a:ext cx="6946900" cy="1096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b="1" dirty="0">
                <a:latin typeface="Verdana" pitchFamily="34" charset="0"/>
              </a:rPr>
              <a:t>Congress passed the </a:t>
            </a:r>
            <a:r>
              <a:rPr lang="en-US" altLang="en-US" b="1" dirty="0">
                <a:solidFill>
                  <a:srgbClr val="FF0000"/>
                </a:solidFill>
                <a:latin typeface="Verdana" pitchFamily="34" charset="0"/>
              </a:rPr>
              <a:t>Hawley-Smoot Tariff</a:t>
            </a:r>
            <a:r>
              <a:rPr lang="en-US" altLang="en-US" b="1" dirty="0">
                <a:latin typeface="Verdana" pitchFamily="34" charset="0"/>
              </a:rPr>
              <a:t> to protect American manufacturers from foreign competition. </a:t>
            </a:r>
            <a:endParaRPr lang="en-US" altLang="en-US" dirty="0">
              <a:solidFill>
                <a:srgbClr val="333399"/>
              </a:solidFill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0247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7239000" cy="62484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 flawed fix from Washington</a:t>
            </a:r>
            <a:endParaRPr lang="en-US" dirty="0"/>
          </a:p>
        </p:txBody>
      </p:sp>
      <p:sp>
        <p:nvSpPr>
          <p:cNvPr id="4" name="Text Box 21"/>
          <p:cNvSpPr txBox="1">
            <a:spLocks noChangeArrowheads="1"/>
          </p:cNvSpPr>
          <p:nvPr/>
        </p:nvSpPr>
        <p:spPr bwMode="auto">
          <a:xfrm>
            <a:off x="533400" y="1066800"/>
            <a:ext cx="2676525" cy="176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en-US" dirty="0">
                <a:latin typeface="Verdana" pitchFamily="34" charset="0"/>
              </a:rPr>
              <a:t>The strategy was a mistake. Other nations retaliated and raised tariffs as well.</a:t>
            </a:r>
          </a:p>
        </p:txBody>
      </p:sp>
      <p:sp>
        <p:nvSpPr>
          <p:cNvPr id="5" name="Text Box 21"/>
          <p:cNvSpPr txBox="1">
            <a:spLocks noChangeArrowheads="1"/>
          </p:cNvSpPr>
          <p:nvPr/>
        </p:nvSpPr>
        <p:spPr bwMode="auto">
          <a:xfrm>
            <a:off x="5257800" y="2891775"/>
            <a:ext cx="2990453" cy="21028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Aft>
                <a:spcPct val="60000"/>
              </a:spcAft>
            </a:pPr>
            <a:r>
              <a:rPr lang="en-US" altLang="en-US" dirty="0">
                <a:solidFill>
                  <a:srgbClr val="0033CC"/>
                </a:solidFill>
                <a:latin typeface="Verdana" pitchFamily="34" charset="0"/>
              </a:rPr>
              <a:t>The resulting drop in world trade only made the glut of American factory and farm products harder to sell.</a:t>
            </a:r>
          </a:p>
        </p:txBody>
      </p:sp>
      <p:sp>
        <p:nvSpPr>
          <p:cNvPr id="6" name="Right Arrow 5"/>
          <p:cNvSpPr/>
          <p:nvPr/>
        </p:nvSpPr>
        <p:spPr>
          <a:xfrm rot="1415161">
            <a:off x="3368972" y="2320274"/>
            <a:ext cx="1666875" cy="1143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098" name="Picture 2" descr="http://econfix.files.wordpress.com/2010/10/barriers-to-trade-u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399" y="3749011"/>
            <a:ext cx="4430875" cy="29565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975078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 descr="HSUS_ch21_s1_WorldBusinessCyc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150" y="1473200"/>
            <a:ext cx="6648450" cy="4252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457200" y="838200"/>
            <a:ext cx="7620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 dirty="0">
                <a:latin typeface="Verdana" pitchFamily="34" charset="0"/>
              </a:rPr>
              <a:t>As international trade falls, a global drop in business leads to a worldwide depression.</a:t>
            </a:r>
          </a:p>
        </p:txBody>
      </p:sp>
    </p:spTree>
    <p:extLst>
      <p:ext uri="{BB962C8B-B14F-4D97-AF65-F5344CB8AC3E}">
        <p14:creationId xmlns:p14="http://schemas.microsoft.com/office/powerpoint/2010/main" val="14386146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Check on Learning</a:t>
            </a:r>
            <a:endParaRPr lang="en-US" dirty="0"/>
          </a:p>
        </p:txBody>
      </p:sp>
      <p:sp>
        <p:nvSpPr>
          <p:cNvPr id="6" name="Rectangle 11"/>
          <p:cNvSpPr>
            <a:spLocks noChangeArrowheads="1"/>
          </p:cNvSpPr>
          <p:nvPr/>
        </p:nvSpPr>
        <p:spPr bwMode="auto">
          <a:xfrm>
            <a:off x="685800" y="1602509"/>
            <a:ext cx="67056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400" b="1" dirty="0">
                <a:latin typeface="Verdana" pitchFamily="34" charset="0"/>
              </a:rPr>
              <a:t>How did the prosperity of the 1920s give way to the Great Depression?</a:t>
            </a:r>
            <a:r>
              <a:rPr lang="en-US" altLang="en-US" b="1" dirty="0">
                <a:latin typeface="Verdana" pitchFamily="34" charset="0"/>
              </a:rPr>
              <a:t> </a:t>
            </a:r>
          </a:p>
        </p:txBody>
      </p:sp>
      <p:sp>
        <p:nvSpPr>
          <p:cNvPr id="7" name="Rectangle 12"/>
          <p:cNvSpPr>
            <a:spLocks noChangeArrowheads="1"/>
          </p:cNvSpPr>
          <p:nvPr/>
        </p:nvSpPr>
        <p:spPr bwMode="auto">
          <a:xfrm>
            <a:off x="457200" y="2819400"/>
            <a:ext cx="7467600" cy="263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Aft>
                <a:spcPct val="60000"/>
              </a:spcAft>
            </a:pPr>
            <a:r>
              <a:rPr lang="en-US" altLang="en-US" dirty="0">
                <a:latin typeface="Verdana" pitchFamily="34" charset="0"/>
              </a:rPr>
              <a:t>During the 1920s, many Americans enjoyed what seemed like an endless era of prosperity. But in 1929, the stock market crashed. </a:t>
            </a:r>
            <a:r>
              <a:rPr lang="en-US" altLang="en-US" dirty="0">
                <a:solidFill>
                  <a:srgbClr val="0033CC"/>
                </a:solidFill>
                <a:latin typeface="Verdana" pitchFamily="34" charset="0"/>
              </a:rPr>
              <a:t>Production fell, unemployment rose, and the economy went into </a:t>
            </a:r>
            <a:br>
              <a:rPr lang="en-US" altLang="en-US" dirty="0">
                <a:solidFill>
                  <a:srgbClr val="0033CC"/>
                </a:solidFill>
                <a:latin typeface="Verdana" pitchFamily="34" charset="0"/>
              </a:rPr>
            </a:br>
            <a:r>
              <a:rPr lang="en-US" altLang="en-US" dirty="0">
                <a:solidFill>
                  <a:srgbClr val="0033CC"/>
                </a:solidFill>
                <a:latin typeface="Verdana" pitchFamily="34" charset="0"/>
              </a:rPr>
              <a:t>a period of dramatic decline. </a:t>
            </a:r>
          </a:p>
          <a:p>
            <a:pPr>
              <a:spcAft>
                <a:spcPct val="60000"/>
              </a:spcAft>
            </a:pPr>
            <a:r>
              <a:rPr lang="en-US" altLang="en-US" dirty="0">
                <a:latin typeface="Verdana" pitchFamily="34" charset="0"/>
              </a:rPr>
              <a:t>Years after the Great Depression began, periodic contraction was seen as part of the business cycle.</a:t>
            </a:r>
          </a:p>
        </p:txBody>
      </p:sp>
    </p:spTree>
    <p:extLst>
      <p:ext uri="{BB962C8B-B14F-4D97-AF65-F5344CB8AC3E}">
        <p14:creationId xmlns:p14="http://schemas.microsoft.com/office/powerpoint/2010/main" val="11667412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81000" y="2136946"/>
            <a:ext cx="6858000" cy="31208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ct val="60000"/>
              </a:spcAft>
              <a:buFontTx/>
              <a:buChar char="•"/>
            </a:pPr>
            <a:r>
              <a:rPr lang="en-US" altLang="en-US" sz="2400" dirty="0" smtClean="0">
                <a:latin typeface="Verdana" pitchFamily="34" charset="0"/>
              </a:rPr>
              <a:t>Discuss the weaknesses in the economy </a:t>
            </a:r>
            <a:br>
              <a:rPr lang="en-US" altLang="en-US" sz="2400" dirty="0" smtClean="0">
                <a:latin typeface="Verdana" pitchFamily="34" charset="0"/>
              </a:rPr>
            </a:br>
            <a:r>
              <a:rPr lang="en-US" altLang="en-US" sz="2400" dirty="0" smtClean="0">
                <a:latin typeface="Verdana" pitchFamily="34" charset="0"/>
              </a:rPr>
              <a:t>of the 1920s.</a:t>
            </a:r>
          </a:p>
          <a:p>
            <a:pPr>
              <a:spcAft>
                <a:spcPct val="60000"/>
              </a:spcAft>
              <a:buFontTx/>
              <a:buChar char="•"/>
            </a:pPr>
            <a:r>
              <a:rPr lang="en-US" altLang="en-US" sz="2400" dirty="0" smtClean="0">
                <a:latin typeface="Verdana" pitchFamily="34" charset="0"/>
              </a:rPr>
              <a:t>Explain how the stock market crash contributed to the coming of the Great Depression.</a:t>
            </a:r>
          </a:p>
          <a:p>
            <a:pPr>
              <a:spcAft>
                <a:spcPct val="60000"/>
              </a:spcAft>
              <a:buFontTx/>
              <a:buChar char="•"/>
            </a:pPr>
            <a:r>
              <a:rPr lang="en-US" altLang="en-US" sz="2400" dirty="0" smtClean="0">
                <a:latin typeface="Verdana" pitchFamily="34" charset="0"/>
              </a:rPr>
              <a:t>Describe how the Great Depression spread overseas.</a:t>
            </a:r>
            <a:endParaRPr lang="en-US" altLang="en-US" sz="2400" dirty="0"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68543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Vocabulary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ct val="60000"/>
              </a:spcAft>
              <a:buSzPct val="80000"/>
              <a:buFontTx/>
              <a:buChar char="•"/>
            </a:pPr>
            <a:r>
              <a:rPr lang="en-US" altLang="en-US" b="1" dirty="0">
                <a:solidFill>
                  <a:srgbClr val="FF0000"/>
                </a:solidFill>
                <a:latin typeface="Verdana" pitchFamily="34" charset="0"/>
              </a:rPr>
              <a:t>speculation</a:t>
            </a:r>
            <a:r>
              <a:rPr lang="en-US" altLang="en-US" b="1" dirty="0">
                <a:latin typeface="Verdana" pitchFamily="34" charset="0"/>
              </a:rPr>
              <a:t> </a:t>
            </a:r>
            <a:r>
              <a:rPr lang="en-US" altLang="en-US" dirty="0">
                <a:latin typeface="Verdana" pitchFamily="34" charset="0"/>
              </a:rPr>
              <a:t>– when investors gamble that stock prices will rise</a:t>
            </a:r>
          </a:p>
          <a:p>
            <a:pPr>
              <a:spcAft>
                <a:spcPct val="60000"/>
              </a:spcAft>
              <a:buSzPct val="80000"/>
              <a:buFontTx/>
              <a:buChar char="•"/>
            </a:pPr>
            <a:r>
              <a:rPr lang="en-US" altLang="en-US" b="1" dirty="0">
                <a:solidFill>
                  <a:srgbClr val="FF0000"/>
                </a:solidFill>
                <a:latin typeface="Verdana" pitchFamily="34" charset="0"/>
              </a:rPr>
              <a:t>Black Tuesday</a:t>
            </a:r>
            <a:r>
              <a:rPr lang="en-US" altLang="en-US" b="1" dirty="0">
                <a:latin typeface="Verdana" pitchFamily="34" charset="0"/>
              </a:rPr>
              <a:t> </a:t>
            </a:r>
            <a:r>
              <a:rPr lang="en-US" altLang="en-US" dirty="0">
                <a:latin typeface="Verdana" pitchFamily="34" charset="0"/>
              </a:rPr>
              <a:t>– October 24, 1929, the day the stock market crashed</a:t>
            </a:r>
          </a:p>
          <a:p>
            <a:pPr>
              <a:spcAft>
                <a:spcPct val="60000"/>
              </a:spcAft>
              <a:buSzPct val="80000"/>
              <a:buFontTx/>
              <a:buChar char="•"/>
            </a:pPr>
            <a:r>
              <a:rPr lang="en-US" altLang="en-US" b="1" dirty="0">
                <a:solidFill>
                  <a:srgbClr val="FF0000"/>
                </a:solidFill>
                <a:latin typeface="Verdana" pitchFamily="34" charset="0"/>
              </a:rPr>
              <a:t>business cycle</a:t>
            </a:r>
            <a:r>
              <a:rPr lang="en-US" altLang="en-US" b="1" dirty="0">
                <a:latin typeface="Verdana" pitchFamily="34" charset="0"/>
              </a:rPr>
              <a:t> </a:t>
            </a:r>
            <a:r>
              <a:rPr lang="en-US" altLang="en-US" dirty="0">
                <a:latin typeface="Verdana" pitchFamily="34" charset="0"/>
              </a:rPr>
              <a:t>– periodic expansion and contraction of the economy</a:t>
            </a:r>
          </a:p>
          <a:p>
            <a:r>
              <a:rPr lang="en-US" altLang="en-US" b="1" dirty="0">
                <a:solidFill>
                  <a:srgbClr val="FF0000"/>
                </a:solidFill>
                <a:latin typeface="Verdana" pitchFamily="34" charset="0"/>
              </a:rPr>
              <a:t>Hawley-Smoot Tariff</a:t>
            </a:r>
            <a:r>
              <a:rPr lang="en-US" altLang="en-US" b="1" dirty="0">
                <a:latin typeface="Verdana" pitchFamily="34" charset="0"/>
              </a:rPr>
              <a:t> </a:t>
            </a:r>
            <a:r>
              <a:rPr lang="en-US" altLang="en-US" dirty="0">
                <a:latin typeface="Verdana" pitchFamily="34" charset="0"/>
              </a:rPr>
              <a:t>– high protective tariff passed in June 1930 that contributed to a worldwide depression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40058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239000" cy="701040"/>
          </a:xfrm>
        </p:spPr>
        <p:txBody>
          <a:bodyPr/>
          <a:lstStyle/>
          <a:p>
            <a:r>
              <a:rPr lang="en-US" dirty="0" smtClean="0"/>
              <a:t>Republicans feel confident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855" y="858983"/>
            <a:ext cx="4267200" cy="4846320"/>
          </a:xfrm>
        </p:spPr>
        <p:txBody>
          <a:bodyPr>
            <a:normAutofit lnSpcReduction="10000"/>
          </a:bodyPr>
          <a:lstStyle/>
          <a:p>
            <a:r>
              <a:rPr lang="en-US" altLang="en-US" dirty="0">
                <a:solidFill>
                  <a:srgbClr val="0033CC"/>
                </a:solidFill>
                <a:latin typeface="Verdana" pitchFamily="34" charset="0"/>
              </a:rPr>
              <a:t>The Republicans took credit for the strong economy.</a:t>
            </a:r>
            <a:endParaRPr lang="en-US" altLang="en-US" b="1" dirty="0">
              <a:solidFill>
                <a:srgbClr val="0033CC"/>
              </a:solidFill>
              <a:latin typeface="Verdana" pitchFamily="34" charset="0"/>
            </a:endParaRPr>
          </a:p>
          <a:p>
            <a:endParaRPr lang="en-US" dirty="0" smtClean="0"/>
          </a:p>
          <a:p>
            <a:r>
              <a:rPr lang="en-US" dirty="0" smtClean="0"/>
              <a:t>Herbert Hoover wins the nomination </a:t>
            </a:r>
          </a:p>
          <a:p>
            <a:endParaRPr lang="en-US" dirty="0"/>
          </a:p>
          <a:p>
            <a:r>
              <a:rPr lang="en-US" altLang="en-US" dirty="0">
                <a:latin typeface="Verdana" pitchFamily="34" charset="0"/>
              </a:rPr>
              <a:t>He believed in voluntary cooperation between business and </a:t>
            </a:r>
            <a:r>
              <a:rPr lang="en-US" altLang="en-US" dirty="0" smtClean="0">
                <a:latin typeface="Verdana" pitchFamily="34" charset="0"/>
              </a:rPr>
              <a:t>labor (much like his predecessors)</a:t>
            </a:r>
            <a:endParaRPr lang="en-US" dirty="0"/>
          </a:p>
        </p:txBody>
      </p:sp>
      <p:pic>
        <p:nvPicPr>
          <p:cNvPr id="1026" name="Picture 2" descr="Warren G. Harding - Clara Barton Centenary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914400"/>
            <a:ext cx="1861374" cy="243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John Calvin Coolidge, Bain bw photo portrait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2133600"/>
            <a:ext cx="1806221" cy="243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erbert Clark Hoover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1727" y="4038600"/>
            <a:ext cx="1997487" cy="23969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914821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239000" cy="701040"/>
          </a:xfrm>
        </p:spPr>
        <p:txBody>
          <a:bodyPr/>
          <a:lstStyle/>
          <a:p>
            <a:r>
              <a:rPr lang="en-US" dirty="0" smtClean="0"/>
              <a:t>Signs of Economic weakness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33400" y="1219200"/>
            <a:ext cx="48768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1) The agricultural sector was weak</a:t>
            </a:r>
          </a:p>
          <a:p>
            <a:pPr marL="342900" indent="-342900">
              <a:buAutoNum type="arabicParenR"/>
            </a:pPr>
            <a:endParaRPr lang="en-US" sz="2800" dirty="0"/>
          </a:p>
          <a:p>
            <a:pPr marL="342900" indent="-342900">
              <a:buAutoNum type="arabicParenR"/>
            </a:pPr>
            <a:endParaRPr lang="en-US" sz="2800" dirty="0" smtClean="0"/>
          </a:p>
          <a:p>
            <a:r>
              <a:rPr lang="en-US" sz="2800" dirty="0" smtClean="0"/>
              <a:t>2) Consumer debt was greatly increasing</a:t>
            </a:r>
          </a:p>
          <a:p>
            <a:endParaRPr lang="en-US" sz="2800" dirty="0" smtClean="0"/>
          </a:p>
          <a:p>
            <a:pPr marL="342900" indent="-342900">
              <a:buAutoNum type="arabicParenR"/>
            </a:pPr>
            <a:endParaRPr lang="en-US" sz="2800" dirty="0"/>
          </a:p>
          <a:p>
            <a:r>
              <a:rPr lang="en-US" sz="2800" dirty="0" smtClean="0"/>
              <a:t>3) An increase in economic inequality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9321038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Farms struggle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9416"/>
            <a:ext cx="3886200" cy="4846320"/>
          </a:xfrm>
        </p:spPr>
        <p:txBody>
          <a:bodyPr/>
          <a:lstStyle/>
          <a:p>
            <a:r>
              <a:rPr lang="en-US" altLang="en-US" dirty="0" smtClean="0">
                <a:latin typeface="Verdana" pitchFamily="34" charset="0"/>
              </a:rPr>
              <a:t>Rural </a:t>
            </a:r>
            <a:r>
              <a:rPr lang="en-US" altLang="en-US" dirty="0">
                <a:latin typeface="Verdana" pitchFamily="34" charset="0"/>
              </a:rPr>
              <a:t>farmers produced huge surpluses of food that depressed prices.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altLang="en-US" dirty="0">
                <a:solidFill>
                  <a:srgbClr val="0033CC"/>
                </a:solidFill>
                <a:latin typeface="Verdana" pitchFamily="34" charset="0"/>
              </a:rPr>
              <a:t>Farmers could not afford to buy goods or repay their loans.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2050" name="Picture 2" descr="C:\Program Files (x86)\Microsoft Office\MEDIA\CAGCAT10\j0297185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1752600"/>
            <a:ext cx="3582285" cy="28546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540022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239000" cy="777240"/>
          </a:xfrm>
        </p:spPr>
        <p:txBody>
          <a:bodyPr/>
          <a:lstStyle/>
          <a:p>
            <a:r>
              <a:rPr lang="en-US" dirty="0" smtClean="0"/>
              <a:t>Consumer Debt Grows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28600" y="3127415"/>
            <a:ext cx="350520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2000" dirty="0" smtClean="0">
                <a:latin typeface="Verdana" pitchFamily="34" charset="0"/>
              </a:rPr>
              <a:t>By 1929, Americans racked up more than $6 billion in personal debt — more than double the 1921 level</a:t>
            </a:r>
            <a:endParaRPr lang="en-US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1219200"/>
            <a:ext cx="2798618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2000" dirty="0" smtClean="0">
                <a:latin typeface="Verdana" pitchFamily="34" charset="0"/>
              </a:rPr>
              <a:t>Easy credit and installment buying lead people to purchase goods they can’t pay for. </a:t>
            </a:r>
          </a:p>
          <a:p>
            <a:endParaRPr lang="en-US" dirty="0"/>
          </a:p>
        </p:txBody>
      </p:sp>
      <p:pic>
        <p:nvPicPr>
          <p:cNvPr id="6" name="Picture 7" descr="HSUS_ch21_s1_ConsumerDebtGraph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7764" y="1427202"/>
            <a:ext cx="3886200" cy="3400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/>
          <p:cNvSpPr/>
          <p:nvPr/>
        </p:nvSpPr>
        <p:spPr>
          <a:xfrm>
            <a:off x="228600" y="5250873"/>
            <a:ext cx="541366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2000" dirty="0" smtClean="0">
                <a:latin typeface="Verdana" pitchFamily="34" charset="0"/>
              </a:rPr>
              <a:t>Many people borrowed money to buy stock, assuming prices would continue to go up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5888451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7239000" cy="624840"/>
          </a:xfrm>
        </p:spPr>
        <p:txBody>
          <a:bodyPr/>
          <a:lstStyle/>
          <a:p>
            <a:r>
              <a:rPr lang="en-US" dirty="0" smtClean="0"/>
              <a:t>The Business Cycle</a:t>
            </a:r>
            <a:endParaRPr lang="en-US" dirty="0"/>
          </a:p>
        </p:txBody>
      </p:sp>
      <p:pic>
        <p:nvPicPr>
          <p:cNvPr id="4" name="Picture 6" descr="HSUS_ch21_s1_BusinessCycleChart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609600"/>
            <a:ext cx="6791325" cy="409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152400" y="4953000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Clr>
                <a:schemeClr val="tx1"/>
              </a:buClr>
              <a:buFontTx/>
              <a:buChar char="•"/>
            </a:pPr>
            <a:r>
              <a:rPr lang="en-US" altLang="en-US" dirty="0" smtClean="0">
                <a:solidFill>
                  <a:srgbClr val="0033CC"/>
                </a:solidFill>
                <a:latin typeface="Verdana" pitchFamily="34" charset="0"/>
              </a:rPr>
              <a:t>In growth periods, workers are hired, wages rise, </a:t>
            </a:r>
            <a:r>
              <a:rPr lang="en-US" altLang="en-US" dirty="0" smtClean="0">
                <a:latin typeface="Verdana" pitchFamily="34" charset="0"/>
              </a:rPr>
              <a:t>and demand for products increases.</a:t>
            </a:r>
            <a:endParaRPr lang="en-US" altLang="en-US" dirty="0">
              <a:latin typeface="Verdana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276600" y="5715000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Clr>
                <a:schemeClr val="tx1"/>
              </a:buClr>
              <a:buFontTx/>
              <a:buChar char="•"/>
            </a:pPr>
            <a:r>
              <a:rPr lang="en-US" altLang="en-US" dirty="0" smtClean="0">
                <a:solidFill>
                  <a:srgbClr val="0033CC"/>
                </a:solidFill>
                <a:latin typeface="Verdana" pitchFamily="34" charset="0"/>
              </a:rPr>
              <a:t>In contraction periods, workers are fired, wages drop, </a:t>
            </a:r>
            <a:r>
              <a:rPr lang="en-US" altLang="en-US" dirty="0" smtClean="0">
                <a:latin typeface="Verdana" pitchFamily="34" charset="0"/>
              </a:rPr>
              <a:t>and demand for products falls.</a:t>
            </a:r>
            <a:endParaRPr lang="en-US" altLang="en-US" dirty="0"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46263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6"/>
          <p:cNvSpPr>
            <a:spLocks noChangeArrowheads="1"/>
          </p:cNvSpPr>
          <p:nvPr/>
        </p:nvSpPr>
        <p:spPr bwMode="auto">
          <a:xfrm>
            <a:off x="304800" y="2057400"/>
            <a:ext cx="4724400" cy="289560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C9C9FF"/>
              </a:gs>
            </a:gsLst>
            <a:lin ang="5400000" scaled="1"/>
          </a:gradFill>
          <a:ln w="19050">
            <a:solidFill>
              <a:srgbClr val="666699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381000" y="533400"/>
            <a:ext cx="8001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b="1" dirty="0">
                <a:latin typeface="Verdana" pitchFamily="34" charset="0"/>
              </a:rPr>
              <a:t>On October 29</a:t>
            </a:r>
            <a:r>
              <a:rPr lang="en-US" altLang="en-US" b="1" baseline="30000" dirty="0">
                <a:latin typeface="Verdana" pitchFamily="34" charset="0"/>
              </a:rPr>
              <a:t>th</a:t>
            </a:r>
            <a:r>
              <a:rPr lang="en-US" altLang="en-US" b="1" dirty="0">
                <a:latin typeface="Verdana" pitchFamily="34" charset="0"/>
              </a:rPr>
              <a:t>, the stock market went into a free fall as investors tried to sell at any price.</a:t>
            </a:r>
          </a:p>
        </p:txBody>
      </p:sp>
      <p:sp>
        <p:nvSpPr>
          <p:cNvPr id="6" name="Text Box 47"/>
          <p:cNvSpPr txBox="1">
            <a:spLocks noChangeArrowheads="1"/>
          </p:cNvSpPr>
          <p:nvPr/>
        </p:nvSpPr>
        <p:spPr bwMode="auto">
          <a:xfrm>
            <a:off x="457200" y="4038600"/>
            <a:ext cx="44196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en-US" dirty="0">
                <a:latin typeface="Verdana" pitchFamily="34" charset="0"/>
              </a:rPr>
              <a:t>Many who bought stocks </a:t>
            </a:r>
            <a:br>
              <a:rPr lang="en-US" altLang="en-US" dirty="0">
                <a:latin typeface="Verdana" pitchFamily="34" charset="0"/>
              </a:rPr>
            </a:br>
            <a:r>
              <a:rPr lang="en-US" altLang="en-US" dirty="0">
                <a:latin typeface="Verdana" pitchFamily="34" charset="0"/>
              </a:rPr>
              <a:t>on margin were wiped out.</a:t>
            </a:r>
            <a:endParaRPr lang="en-US" altLang="en-US" dirty="0"/>
          </a:p>
        </p:txBody>
      </p:sp>
      <p:sp>
        <p:nvSpPr>
          <p:cNvPr id="7" name="Text Box 48"/>
          <p:cNvSpPr txBox="1">
            <a:spLocks noChangeArrowheads="1"/>
          </p:cNvSpPr>
          <p:nvPr/>
        </p:nvSpPr>
        <p:spPr bwMode="auto">
          <a:xfrm>
            <a:off x="457200" y="3086100"/>
            <a:ext cx="44196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en-US" dirty="0">
                <a:latin typeface="Verdana" pitchFamily="34" charset="0"/>
              </a:rPr>
              <a:t>Billions of dollars were lost </a:t>
            </a:r>
            <a:br>
              <a:rPr lang="en-US" altLang="en-US" dirty="0">
                <a:latin typeface="Verdana" pitchFamily="34" charset="0"/>
              </a:rPr>
            </a:br>
            <a:r>
              <a:rPr lang="en-US" altLang="en-US" dirty="0">
                <a:latin typeface="Verdana" pitchFamily="34" charset="0"/>
              </a:rPr>
              <a:t>in a few hours.</a:t>
            </a:r>
            <a:endParaRPr lang="en-US" altLang="en-US" dirty="0"/>
          </a:p>
        </p:txBody>
      </p:sp>
      <p:sp>
        <p:nvSpPr>
          <p:cNvPr id="8" name="Text Box 49"/>
          <p:cNvSpPr txBox="1">
            <a:spLocks noChangeArrowheads="1"/>
          </p:cNvSpPr>
          <p:nvPr/>
        </p:nvSpPr>
        <p:spPr bwMode="auto">
          <a:xfrm>
            <a:off x="457200" y="2120900"/>
            <a:ext cx="44196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en-US" dirty="0">
                <a:latin typeface="Verdana" pitchFamily="34" charset="0"/>
              </a:rPr>
              <a:t>16 million shares were sold </a:t>
            </a:r>
            <a:br>
              <a:rPr lang="en-US" altLang="en-US" dirty="0">
                <a:latin typeface="Verdana" pitchFamily="34" charset="0"/>
              </a:rPr>
            </a:br>
            <a:r>
              <a:rPr lang="en-US" altLang="en-US" dirty="0">
                <a:latin typeface="Verdana" pitchFamily="34" charset="0"/>
              </a:rPr>
              <a:t>on “Black Tuesday.”</a:t>
            </a:r>
            <a:endParaRPr lang="en-US" altLang="en-US" dirty="0"/>
          </a:p>
        </p:txBody>
      </p:sp>
      <p:pic>
        <p:nvPicPr>
          <p:cNvPr id="3075" name="Picture 3" descr="C:\Users\stribe\AppData\Local\Microsoft\Windows\Temporary Internet Files\Content.IE5\3B697K0E\MC910215883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1752600"/>
            <a:ext cx="2619375" cy="3771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70625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74</TotalTime>
  <Words>443</Words>
  <Application>Microsoft Office PowerPoint</Application>
  <PresentationFormat>On-screen Show (4:3)</PresentationFormat>
  <Paragraphs>57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Opulent</vt:lpstr>
      <vt:lpstr>Origins of the Great Depression</vt:lpstr>
      <vt:lpstr>Objectives</vt:lpstr>
      <vt:lpstr>Vocabulary</vt:lpstr>
      <vt:lpstr>Republicans feel confident</vt:lpstr>
      <vt:lpstr>Signs of Economic weakness</vt:lpstr>
      <vt:lpstr>The Farms struggle</vt:lpstr>
      <vt:lpstr>Consumer Debt Grows</vt:lpstr>
      <vt:lpstr>The Business Cycle</vt:lpstr>
      <vt:lpstr>PowerPoint Presentation</vt:lpstr>
      <vt:lpstr>Market crash to bank crash</vt:lpstr>
      <vt:lpstr>The contraction continues…</vt:lpstr>
      <vt:lpstr>A flawed fix from Washington</vt:lpstr>
      <vt:lpstr>PowerPoint Presentation</vt:lpstr>
      <vt:lpstr>Check on Learning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Origins of the Great Depression</dc:title>
  <dc:creator>stribe</dc:creator>
  <cp:lastModifiedBy>stribe</cp:lastModifiedBy>
  <cp:revision>7</cp:revision>
  <dcterms:created xsi:type="dcterms:W3CDTF">2013-11-11T01:45:42Z</dcterms:created>
  <dcterms:modified xsi:type="dcterms:W3CDTF">2013-11-11T02:59:55Z</dcterms:modified>
</cp:coreProperties>
</file>