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D8A15-3BB7-41B1-B5B3-24CA5AB9D417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81C1C-4B7D-49BC-B2B4-F86491A3D7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6B8DF-82D9-4DE1-982C-0AF79B3A5D1D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DA81A-D101-4C6C-8EC4-DE2848B27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05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A81A-D101-4C6C-8EC4-DE2848B27B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01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2C4C-3605-4D09-BF89-6CAB81CF5BA4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6640-09AE-4161-992A-48C7220AD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2C4C-3605-4D09-BF89-6CAB81CF5BA4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6640-09AE-4161-992A-48C7220AD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2C4C-3605-4D09-BF89-6CAB81CF5BA4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6640-09AE-4161-992A-48C7220AD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2C4C-3605-4D09-BF89-6CAB81CF5BA4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6640-09AE-4161-992A-48C7220AD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2C4C-3605-4D09-BF89-6CAB81CF5BA4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6640-09AE-4161-992A-48C7220AD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2C4C-3605-4D09-BF89-6CAB81CF5BA4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6640-09AE-4161-992A-48C7220AD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2C4C-3605-4D09-BF89-6CAB81CF5BA4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6640-09AE-4161-992A-48C7220AD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2C4C-3605-4D09-BF89-6CAB81CF5BA4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516640-09AE-4161-992A-48C7220AD9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2C4C-3605-4D09-BF89-6CAB81CF5BA4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6640-09AE-4161-992A-48C7220AD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2C4C-3605-4D09-BF89-6CAB81CF5BA4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7516640-09AE-4161-992A-48C7220AD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A7F2C4C-3605-4D09-BF89-6CAB81CF5BA4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6640-09AE-4161-992A-48C7220AD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7F2C4C-3605-4D09-BF89-6CAB81CF5BA4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516640-09AE-4161-992A-48C7220AD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e/eb/Korean_war_1950-1953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4876800"/>
            <a:ext cx="5718048" cy="1981200"/>
          </a:xfrm>
        </p:spPr>
        <p:txBody>
          <a:bodyPr/>
          <a:lstStyle/>
          <a:p>
            <a:r>
              <a:rPr lang="en-US" dirty="0" smtClean="0"/>
              <a:t>The “Forgotten War”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876800"/>
            <a:ext cx="6480048" cy="1752600"/>
          </a:xfrm>
        </p:spPr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pic>
        <p:nvPicPr>
          <p:cNvPr id="10242" name="Picture 2" descr="http://media-cache-cd0.pinimg.com/736x/c6/fe/75/c6fe75d6cc93204dbc4d9102c85dd2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9" y="54171"/>
            <a:ext cx="3352800" cy="26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worldmag.com/media/images/content/koreanw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4482" y="47244"/>
            <a:ext cx="2691809" cy="231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434.photobucket.com/albums/qq61/imcomkorea/Korean%20DMZ/DSC_0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363" y="2362200"/>
            <a:ext cx="3352800" cy="22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answercoalition.org/national/assets/images/korean-dm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9" y="3657599"/>
            <a:ext cx="3317343" cy="29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8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 does the U.S do?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95400" y="1600200"/>
            <a:ext cx="6553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The U.S. now faced the possibility of all-out war against the world’s most populous nation.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5400000" flipH="1">
            <a:off x="1295400" y="2895600"/>
            <a:ext cx="3048000" cy="3505200"/>
          </a:xfrm>
          <a:prstGeom prst="upArrowCallout">
            <a:avLst>
              <a:gd name="adj1" fmla="val 20843"/>
              <a:gd name="adj2" fmla="val 18875"/>
              <a:gd name="adj3" fmla="val 17133"/>
              <a:gd name="adj4" fmla="val 76542"/>
            </a:avLst>
          </a:prstGeom>
          <a:gradFill rotWithShape="1">
            <a:gsLst>
              <a:gs pos="0">
                <a:srgbClr val="FFC000">
                  <a:alpha val="54999"/>
                </a:srgbClr>
              </a:gs>
              <a:gs pos="100000">
                <a:schemeClr val="bg1"/>
              </a:gs>
            </a:gsLst>
            <a:lin ang="135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6200000" flipH="1">
            <a:off x="4648200" y="2895600"/>
            <a:ext cx="3048000" cy="3505200"/>
          </a:xfrm>
          <a:prstGeom prst="upArrowCallout">
            <a:avLst>
              <a:gd name="adj1" fmla="val 20843"/>
              <a:gd name="adj2" fmla="val 18875"/>
              <a:gd name="adj3" fmla="val 17133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47800" y="3581400"/>
            <a:ext cx="17684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MacArthur favored </a:t>
            </a:r>
            <a:r>
              <a:rPr lang="en-US" altLang="en-US" dirty="0">
                <a:solidFill>
                  <a:srgbClr val="0033CC"/>
                </a:solidFill>
              </a:rPr>
              <a:t>invading China </a:t>
            </a:r>
            <a:r>
              <a:rPr lang="en-US" altLang="en-US" dirty="0"/>
              <a:t>to win a total victory.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638800" y="3429000"/>
            <a:ext cx="2209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Truman refused. He favored a </a:t>
            </a:r>
            <a:r>
              <a:rPr lang="en-US" altLang="en-US" b="1">
                <a:solidFill>
                  <a:srgbClr val="FF0000"/>
                </a:solidFill>
              </a:rPr>
              <a:t>limited war</a:t>
            </a:r>
            <a:r>
              <a:rPr lang="en-US" altLang="en-US"/>
              <a:t> to help stabilize South Korea.</a:t>
            </a:r>
          </a:p>
        </p:txBody>
      </p:sp>
    </p:spTree>
    <p:extLst>
      <p:ext uri="{BB962C8B-B14F-4D97-AF65-F5344CB8AC3E}">
        <p14:creationId xmlns:p14="http://schemas.microsoft.com/office/powerpoint/2010/main" xmlns="" val="71756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ldwar_maps_wh_se_p0989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522"/>
          <a:stretch/>
        </p:blipFill>
        <p:spPr bwMode="auto">
          <a:xfrm>
            <a:off x="0" y="1240521"/>
            <a:ext cx="3681557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2590800" y="152400"/>
            <a:ext cx="611995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By the spring of 1951, UN</a:t>
            </a:r>
            <a:r>
              <a:rPr lang="en-US" altLang="en-US" b="1" dirty="0"/>
              <a:t> </a:t>
            </a:r>
            <a:r>
              <a:rPr lang="en-US" altLang="en-US" dirty="0"/>
              <a:t>forces secured their position near the 38</a:t>
            </a:r>
            <a:r>
              <a:rPr lang="en-US" altLang="en-US" baseline="30000" dirty="0"/>
              <a:t>th</a:t>
            </a:r>
            <a:r>
              <a:rPr lang="en-US" altLang="en-US" dirty="0"/>
              <a:t> parallel, and a tense </a:t>
            </a:r>
            <a:r>
              <a:rPr lang="en-US" altLang="en-US" dirty="0">
                <a:solidFill>
                  <a:srgbClr val="FFFF00"/>
                </a:solidFill>
              </a:rPr>
              <a:t>stalemate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/>
              <a:t>began. 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886200" y="5181600"/>
            <a:ext cx="5105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In 1953, the two sides agreed to a cease-fire. This agreement remains in effect today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  <p:pic>
        <p:nvPicPr>
          <p:cNvPr id="5122" name="Picture 2" descr="http://media1.s-nbcnews.com/j/MSNBC/Components/Photo/_new/100524-SK-dmz-vlrg-2a.grid-4x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084" y="1260397"/>
            <a:ext cx="2718607" cy="37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6534834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http://upload.wikimedia.org/wikipedia/commons/e/eb/Korean_war_1950-1953.gif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81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Vocabulary Words and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588"/>
              </a:spcAft>
              <a:buFont typeface="Arial" charset="0"/>
              <a:buChar char="•"/>
            </a:pPr>
            <a:r>
              <a:rPr lang="en-US" altLang="en-US" b="1" dirty="0" smtClean="0">
                <a:solidFill>
                  <a:srgbClr val="FF0000"/>
                </a:solidFill>
              </a:rPr>
              <a:t>limited war</a:t>
            </a:r>
            <a:r>
              <a:rPr lang="en-US" altLang="en-US" b="1" dirty="0" smtClean="0"/>
              <a:t> −</a:t>
            </a:r>
            <a:r>
              <a:rPr lang="en-US" altLang="en-US" dirty="0" smtClean="0"/>
              <a:t> war fought to achieve only specific goals</a:t>
            </a:r>
          </a:p>
          <a:p>
            <a:pPr>
              <a:spcBef>
                <a:spcPct val="0"/>
              </a:spcBef>
              <a:spcAft>
                <a:spcPts val="1588"/>
              </a:spcAft>
              <a:buFont typeface="Arial" charset="0"/>
              <a:buChar char="•"/>
            </a:pPr>
            <a:r>
              <a:rPr lang="en-US" altLang="en-US" b="1" dirty="0" smtClean="0">
                <a:solidFill>
                  <a:srgbClr val="FF0000"/>
                </a:solidFill>
              </a:rPr>
              <a:t>38</a:t>
            </a:r>
            <a:r>
              <a:rPr lang="en-US" alt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altLang="en-US" b="1" dirty="0" smtClean="0">
                <a:solidFill>
                  <a:srgbClr val="FF0000"/>
                </a:solidFill>
              </a:rPr>
              <a:t> parallel </a:t>
            </a:r>
            <a:r>
              <a:rPr lang="en-US" altLang="en-US" b="1" dirty="0" smtClean="0"/>
              <a:t>−</a:t>
            </a:r>
            <a:r>
              <a:rPr lang="en-US" altLang="en-US" dirty="0" smtClean="0"/>
              <a:t> dividing line between North Korea and South Korea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25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4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this relate to the Cold War?</a:t>
            </a:r>
            <a:endParaRPr lang="en-US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219200" y="1323477"/>
            <a:ext cx="6400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In the early 1950s, Cold War tensions erupted in East Asia, where </a:t>
            </a:r>
            <a:r>
              <a:rPr lang="en-US" altLang="en-US" dirty="0">
                <a:solidFill>
                  <a:srgbClr val="FFFF00"/>
                </a:solidFill>
              </a:rPr>
              <a:t>communist and non-communist forces struggled for </a:t>
            </a:r>
            <a:r>
              <a:rPr lang="en-US" altLang="en-US" dirty="0" smtClean="0">
                <a:solidFill>
                  <a:srgbClr val="FFFF00"/>
                </a:solidFill>
              </a:rPr>
              <a:t>control.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 flipH="1">
            <a:off x="1143000" y="3352800"/>
            <a:ext cx="3429000" cy="3581400"/>
          </a:xfrm>
          <a:prstGeom prst="upArrowCallout">
            <a:avLst>
              <a:gd name="adj1" fmla="val 13417"/>
              <a:gd name="adj2" fmla="val 12500"/>
              <a:gd name="adj3" fmla="val 16958"/>
              <a:gd name="adj4" fmla="val 80181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Text Box 135"/>
          <p:cNvSpPr txBox="1">
            <a:spLocks noChangeArrowheads="1"/>
          </p:cNvSpPr>
          <p:nvPr/>
        </p:nvSpPr>
        <p:spPr bwMode="auto">
          <a:xfrm>
            <a:off x="1019981" y="24384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Before World War II, China had been torn apart by a brutal civil war.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6200000" flipH="1">
            <a:off x="4490545" y="3352800"/>
            <a:ext cx="3429000" cy="3429000"/>
          </a:xfrm>
          <a:prstGeom prst="upArrowCallout">
            <a:avLst>
              <a:gd name="adj1" fmla="val 13417"/>
              <a:gd name="adj2" fmla="val 12500"/>
              <a:gd name="adj3" fmla="val 16954"/>
              <a:gd name="adj4" fmla="val 79856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spcBef>
                <a:spcPct val="0"/>
              </a:spcBef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" name="Text Box 86"/>
          <p:cNvSpPr txBox="1">
            <a:spLocks noChangeArrowheads="1"/>
          </p:cNvSpPr>
          <p:nvPr/>
        </p:nvSpPr>
        <p:spPr bwMode="auto">
          <a:xfrm>
            <a:off x="1061545" y="3733800"/>
            <a:ext cx="2530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Pro-government Nationalists</a:t>
            </a:r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1121870" y="4711700"/>
            <a:ext cx="2682875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dirty="0"/>
              <a:t>Led by </a:t>
            </a:r>
            <a:r>
              <a:rPr lang="en-US" altLang="en-US" b="1" u="sng" dirty="0"/>
              <a:t>Jiang </a:t>
            </a:r>
            <a:r>
              <a:rPr lang="en-US" altLang="en-US" b="1" u="sng" dirty="0" err="1"/>
              <a:t>Jieshi</a:t>
            </a:r>
            <a:endParaRPr lang="en-US" altLang="en-US" b="1" u="sng" dirty="0"/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dirty="0"/>
              <a:t>Supported by the United States</a:t>
            </a:r>
          </a:p>
        </p:txBody>
      </p:sp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5328745" y="3733800"/>
            <a:ext cx="2378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00"/>
                </a:solidFill>
              </a:rPr>
              <a:t>Communist revolutionaries</a:t>
            </a:r>
          </a:p>
        </p:txBody>
      </p:sp>
      <p:sp>
        <p:nvSpPr>
          <p:cNvPr id="11" name="Text Box 89"/>
          <p:cNvSpPr txBox="1">
            <a:spLocks noChangeArrowheads="1"/>
          </p:cNvSpPr>
          <p:nvPr/>
        </p:nvSpPr>
        <p:spPr bwMode="auto">
          <a:xfrm>
            <a:off x="5404945" y="4724400"/>
            <a:ext cx="2682875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dirty="0"/>
              <a:t>Led by </a:t>
            </a:r>
            <a:r>
              <a:rPr lang="en-US" altLang="en-US" b="1" u="sng" dirty="0"/>
              <a:t>Mao Zedong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altLang="en-US" dirty="0"/>
              <a:t>Supported by the Soviet Union</a:t>
            </a:r>
          </a:p>
        </p:txBody>
      </p:sp>
    </p:spTree>
    <p:extLst>
      <p:ext uri="{BB962C8B-B14F-4D97-AF65-F5344CB8AC3E}">
        <p14:creationId xmlns:p14="http://schemas.microsoft.com/office/powerpoint/2010/main" xmlns="" val="38500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 txBox="1">
            <a:spLocks/>
          </p:cNvSpPr>
          <p:nvPr/>
        </p:nvSpPr>
        <p:spPr bwMode="auto">
          <a:xfrm>
            <a:off x="554182" y="228600"/>
            <a:ext cx="7696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200" dirty="0" smtClean="0">
                <a:latin typeface="Verdana" pitchFamily="34" charset="0"/>
              </a:rPr>
              <a:t>Mao built support by promising food to the starving population</a:t>
            </a:r>
            <a:r>
              <a:rPr lang="en-US" altLang="en-US" sz="2200" dirty="0" smtClean="0">
                <a:solidFill>
                  <a:srgbClr val="FFFF00"/>
                </a:solidFill>
                <a:latin typeface="Verdana" pitchFamily="34" charset="0"/>
              </a:rPr>
              <a:t>. Communist forces soon dominated. </a:t>
            </a:r>
            <a:endParaRPr lang="en-US" altLang="en-US" sz="22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5" name="Text Placeholder 15"/>
          <p:cNvSpPr txBox="1">
            <a:spLocks/>
          </p:cNvSpPr>
          <p:nvPr/>
        </p:nvSpPr>
        <p:spPr bwMode="auto">
          <a:xfrm>
            <a:off x="1143000" y="5334000"/>
            <a:ext cx="722788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200" b="1" dirty="0" smtClean="0">
                <a:latin typeface="Verdana" pitchFamily="34" charset="0"/>
              </a:rPr>
              <a:t>Mao took control of the mainland, renaming it the People’s Republic of China. </a:t>
            </a:r>
            <a:endParaRPr lang="en-US" altLang="en-US" sz="2200" b="1" dirty="0">
              <a:latin typeface="Verdana" pitchFamily="34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01436"/>
            <a:ext cx="50292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 txBox="1">
            <a:spLocks/>
          </p:cNvSpPr>
          <p:nvPr/>
        </p:nvSpPr>
        <p:spPr bwMode="auto">
          <a:xfrm>
            <a:off x="467593" y="1371600"/>
            <a:ext cx="3124200" cy="124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200" dirty="0" smtClean="0">
                <a:latin typeface="Verdana" pitchFamily="34" charset="0"/>
              </a:rPr>
              <a:t>Despite U.S. aid, </a:t>
            </a:r>
            <a:r>
              <a:rPr lang="en-US" altLang="en-US" sz="2200" dirty="0" smtClean="0">
                <a:solidFill>
                  <a:srgbClr val="FFFF00"/>
                </a:solidFill>
                <a:latin typeface="Verdana" pitchFamily="34" charset="0"/>
              </a:rPr>
              <a:t>Jiang’s government faltered.</a:t>
            </a:r>
            <a:endParaRPr lang="en-US" altLang="en-US" sz="22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97936" y="2944523"/>
            <a:ext cx="28638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/>
              <a:t> Nationalist </a:t>
            </a:r>
            <a:r>
              <a:rPr lang="en-US" altLang="en-US" dirty="0">
                <a:solidFill>
                  <a:srgbClr val="FFFF00"/>
                </a:solidFill>
              </a:rPr>
              <a:t>generals were reluctant to fight.</a:t>
            </a:r>
          </a:p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FFFF00"/>
                </a:solidFill>
              </a:rPr>
              <a:t> Corruption </a:t>
            </a:r>
            <a:r>
              <a:rPr lang="en-US" altLang="en-US" dirty="0"/>
              <a:t>was rampant.</a:t>
            </a:r>
          </a:p>
        </p:txBody>
      </p:sp>
    </p:spTree>
    <p:extLst>
      <p:ext uri="{BB962C8B-B14F-4D97-AF65-F5344CB8AC3E}">
        <p14:creationId xmlns:p14="http://schemas.microsoft.com/office/powerpoint/2010/main" xmlns="" val="282584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 txBox="1">
            <a:spLocks/>
          </p:cNvSpPr>
          <p:nvPr/>
        </p:nvSpPr>
        <p:spPr bwMode="auto">
          <a:xfrm>
            <a:off x="152400" y="304800"/>
            <a:ext cx="883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200" b="1" dirty="0" smtClean="0">
                <a:latin typeface="Verdana" pitchFamily="34" charset="0"/>
              </a:rPr>
              <a:t>The next battleground was on the Korean peninsula.</a:t>
            </a:r>
            <a:endParaRPr lang="en-US" altLang="en-US" sz="2200" b="1" dirty="0">
              <a:latin typeface="Verdana" pitchFamily="34" charset="0"/>
            </a:endParaRPr>
          </a:p>
        </p:txBody>
      </p:sp>
      <p:sp>
        <p:nvSpPr>
          <p:cNvPr id="5" name="Text Placeholder 14"/>
          <p:cNvSpPr txBox="1">
            <a:spLocks/>
          </p:cNvSpPr>
          <p:nvPr/>
        </p:nvSpPr>
        <p:spPr bwMode="auto">
          <a:xfrm>
            <a:off x="2514600" y="2209800"/>
            <a:ext cx="3429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200" dirty="0" smtClean="0">
                <a:latin typeface="Verdana" pitchFamily="34" charset="0"/>
              </a:rPr>
              <a:t>The Soviet Union supported North Korea and established a </a:t>
            </a:r>
            <a:r>
              <a:rPr lang="en-US" altLang="en-US" sz="2200" dirty="0" smtClean="0">
                <a:solidFill>
                  <a:srgbClr val="FFFF00"/>
                </a:solidFill>
                <a:latin typeface="Verdana" pitchFamily="34" charset="0"/>
              </a:rPr>
              <a:t>communist </a:t>
            </a:r>
            <a:r>
              <a:rPr lang="en-US" altLang="en-US" sz="2200" dirty="0" smtClean="0">
                <a:latin typeface="Verdana" pitchFamily="34" charset="0"/>
              </a:rPr>
              <a:t>government there.</a:t>
            </a:r>
            <a:endParaRPr lang="en-US" altLang="en-US" sz="2200" dirty="0">
              <a:latin typeface="Verdana" pitchFamily="34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514600" y="4812002"/>
            <a:ext cx="2819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The United States provided aid to </a:t>
            </a:r>
            <a:r>
              <a:rPr lang="en-US" altLang="en-US" dirty="0">
                <a:solidFill>
                  <a:srgbClr val="FFFF00"/>
                </a:solidFill>
              </a:rPr>
              <a:t>noncommunist </a:t>
            </a:r>
            <a:r>
              <a:rPr lang="en-US" altLang="en-US" dirty="0"/>
              <a:t>South Korea.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14600" y="1782762"/>
            <a:ext cx="18843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North Korea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344738" y="4343400"/>
            <a:ext cx="19224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South Korea</a:t>
            </a:r>
          </a:p>
        </p:txBody>
      </p:sp>
      <p:pic>
        <p:nvPicPr>
          <p:cNvPr id="9" name="Picture 21" descr="husu_ch25_s2_NKo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112"/>
          <a:stretch>
            <a:fillRect/>
          </a:stretch>
        </p:blipFill>
        <p:spPr bwMode="auto">
          <a:xfrm>
            <a:off x="228600" y="1143000"/>
            <a:ext cx="24098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husu_ch25_s2_SKor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889"/>
          <a:stretch>
            <a:fillRect/>
          </a:stretch>
        </p:blipFill>
        <p:spPr bwMode="auto">
          <a:xfrm>
            <a:off x="209550" y="3581400"/>
            <a:ext cx="24098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3"/>
          <p:cNvSpPr txBox="1">
            <a:spLocks/>
          </p:cNvSpPr>
          <p:nvPr/>
        </p:nvSpPr>
        <p:spPr bwMode="auto">
          <a:xfrm>
            <a:off x="5451764" y="3238500"/>
            <a:ext cx="3505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200" dirty="0" smtClean="0">
                <a:latin typeface="Verdana" pitchFamily="34" charset="0"/>
              </a:rPr>
              <a:t>After World War II, Korea was </a:t>
            </a:r>
            <a:r>
              <a:rPr lang="en-US" altLang="en-US" sz="2200" dirty="0" smtClean="0">
                <a:solidFill>
                  <a:srgbClr val="FFFF00"/>
                </a:solidFill>
                <a:latin typeface="Verdana" pitchFamily="34" charset="0"/>
              </a:rPr>
              <a:t>divided into two countries </a:t>
            </a:r>
            <a:r>
              <a:rPr lang="en-US" altLang="en-US" sz="2200" dirty="0" smtClean="0">
                <a:latin typeface="Verdana" pitchFamily="34" charset="0"/>
              </a:rPr>
              <a:t>along the </a:t>
            </a:r>
            <a:r>
              <a:rPr lang="en-US" altLang="en-US" sz="2200" b="1" dirty="0" smtClean="0">
                <a:solidFill>
                  <a:srgbClr val="FF0000"/>
                </a:solidFill>
                <a:latin typeface="Verdana" pitchFamily="34" charset="0"/>
              </a:rPr>
              <a:t>38</a:t>
            </a:r>
            <a:r>
              <a:rPr lang="en-US" altLang="en-US" sz="2200" b="1" baseline="30000" dirty="0" smtClean="0">
                <a:solidFill>
                  <a:srgbClr val="FF0000"/>
                </a:solidFill>
                <a:latin typeface="Verdana" pitchFamily="34" charset="0"/>
              </a:rPr>
              <a:t>th</a:t>
            </a:r>
            <a:r>
              <a:rPr lang="en-US" altLang="en-US" sz="2200" b="1" dirty="0" smtClean="0">
                <a:solidFill>
                  <a:srgbClr val="FF0000"/>
                </a:solidFill>
                <a:latin typeface="Verdana" pitchFamily="34" charset="0"/>
              </a:rPr>
              <a:t> parallel.</a:t>
            </a:r>
            <a:r>
              <a:rPr lang="en-US" altLang="en-US" sz="22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en-US" alt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33400" y="3429000"/>
            <a:ext cx="24241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Communist forces </a:t>
            </a:r>
            <a:r>
              <a:rPr lang="en-US" altLang="en-US" dirty="0">
                <a:solidFill>
                  <a:srgbClr val="FFFF00"/>
                </a:solidFill>
              </a:rPr>
              <a:t>advanced far into the South</a:t>
            </a:r>
            <a:r>
              <a:rPr lang="en-US" altLang="en-US" dirty="0">
                <a:solidFill>
                  <a:srgbClr val="0033CC"/>
                </a:solidFill>
              </a:rPr>
              <a:t>,</a:t>
            </a:r>
            <a:r>
              <a:rPr lang="en-US" altLang="en-US" dirty="0"/>
              <a:t> taking over much of the peninsula.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3753" y="381000"/>
            <a:ext cx="45735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crisis began in June, 1950.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63753" y="1183410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North Korean troops, armed with Soviet equipment, crossed the 38th parallel and attacked South Korea.</a:t>
            </a:r>
          </a:p>
          <a:p>
            <a:pPr eaLnBrk="1" hangingPunct="1"/>
            <a:endParaRPr lang="en-US" altLang="en-US" b="1" dirty="0"/>
          </a:p>
        </p:txBody>
      </p:sp>
      <p:pic>
        <p:nvPicPr>
          <p:cNvPr id="1026" name="Picture 2" descr="File:Kim Il-sung 1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8774"/>
            <a:ext cx="36004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1600" y="5791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Kim-Il Sung</a:t>
            </a:r>
          </a:p>
          <a:p>
            <a:r>
              <a:rPr lang="en-US" dirty="0" smtClean="0"/>
              <a:t>Communist Leader of North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0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ldwar_maps_wh_se_p0988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71525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4876800" y="1295400"/>
            <a:ext cx="3581400" cy="2462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Forces from the U.S. and other UN countries arrived to help their South Korean allies.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They halted their retreat near Pusan.</a:t>
            </a:r>
          </a:p>
        </p:txBody>
      </p:sp>
    </p:spTree>
    <p:extLst>
      <p:ext uri="{BB962C8B-B14F-4D97-AF65-F5344CB8AC3E}">
        <p14:creationId xmlns:p14="http://schemas.microsoft.com/office/powerpoint/2010/main" xmlns="" val="22306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ldwar_maps_wh_se_p0989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7994" y="1565564"/>
            <a:ext cx="62594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3400" y="381000"/>
            <a:ext cx="7848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Gen. Douglas MacArthur </a:t>
            </a:r>
            <a:r>
              <a:rPr lang="en-US" altLang="en-US" dirty="0"/>
              <a:t>devised a bold </a:t>
            </a:r>
            <a:r>
              <a:rPr lang="en-US" altLang="en-US" dirty="0">
                <a:solidFill>
                  <a:srgbClr val="FFFF00"/>
                </a:solidFill>
              </a:rPr>
              <a:t>counterattack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/>
              <a:t>designed to drive the invaders from South Korea.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05691" y="6144161"/>
            <a:ext cx="7848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It is successful, but…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679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381000" y="304800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The situation worsened when China entered the war, sending 300,000 troops across the border into North Korea.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3291" y="2057400"/>
            <a:ext cx="3685309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dirty="0"/>
              <a:t>The Chinese attacked U.S. and South Korean positions.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dirty="0"/>
              <a:t>Badly outnumbered, UN troops were forced to </a:t>
            </a:r>
            <a:r>
              <a:rPr lang="en-US" altLang="en-US" dirty="0">
                <a:solidFill>
                  <a:srgbClr val="FFFF00"/>
                </a:solidFill>
              </a:rPr>
              <a:t>retreat.</a:t>
            </a:r>
          </a:p>
        </p:txBody>
      </p:sp>
      <p:pic>
        <p:nvPicPr>
          <p:cNvPr id="6" name="Picture 7" descr="coldwar_maps_wh_se_p0989b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52904"/>
          <a:stretch/>
        </p:blipFill>
        <p:spPr bwMode="auto">
          <a:xfrm>
            <a:off x="4673600" y="1519530"/>
            <a:ext cx="3587019" cy="508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81000" y="4800600"/>
            <a:ext cx="3200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During the winter of 1950 and 1951, communist forces pushed UN troops to the 37</a:t>
            </a:r>
            <a:r>
              <a:rPr lang="en-US" altLang="en-US" baseline="30000" dirty="0"/>
              <a:t>th</a:t>
            </a:r>
            <a:r>
              <a:rPr lang="en-US" altLang="en-US" dirty="0"/>
              <a:t> parallel.</a:t>
            </a:r>
          </a:p>
        </p:txBody>
      </p:sp>
    </p:spTree>
    <p:extLst>
      <p:ext uri="{BB962C8B-B14F-4D97-AF65-F5344CB8AC3E}">
        <p14:creationId xmlns:p14="http://schemas.microsoft.com/office/powerpoint/2010/main" xmlns="" val="34998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526</TotalTime>
  <Words>448</Words>
  <Application>Microsoft Office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The “Forgotten War”</vt:lpstr>
      <vt:lpstr>Vocabulary Words and Phrases</vt:lpstr>
      <vt:lpstr>How does this relate to the Cold War?</vt:lpstr>
      <vt:lpstr>Slide 4</vt:lpstr>
      <vt:lpstr>Slide 5</vt:lpstr>
      <vt:lpstr>Slide 6</vt:lpstr>
      <vt:lpstr>Slide 7</vt:lpstr>
      <vt:lpstr>Slide 8</vt:lpstr>
      <vt:lpstr>Slide 9</vt:lpstr>
      <vt:lpstr>Now what does the U.S do?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“Forgotten War”</dc:title>
  <dc:creator>stribe</dc:creator>
  <cp:lastModifiedBy>stribes</cp:lastModifiedBy>
  <cp:revision>19</cp:revision>
  <dcterms:created xsi:type="dcterms:W3CDTF">2014-03-11T05:30:12Z</dcterms:created>
  <dcterms:modified xsi:type="dcterms:W3CDTF">2014-03-11T20:48:25Z</dcterms:modified>
</cp:coreProperties>
</file>