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248C-B46D-4511-A9FD-7E0986488BC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53946-82F8-4A77-B44F-A1DC9770037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248C-B46D-4511-A9FD-7E0986488BC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3946-82F8-4A77-B44F-A1DC97700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248C-B46D-4511-A9FD-7E0986488BC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3946-82F8-4A77-B44F-A1DC97700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64248C-B46D-4511-A9FD-7E0986488BC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53946-82F8-4A77-B44F-A1DC9770037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248C-B46D-4511-A9FD-7E0986488BC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53946-82F8-4A77-B44F-A1DC9770037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64248C-B46D-4511-A9FD-7E0986488BC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53946-82F8-4A77-B44F-A1DC97700370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364248C-B46D-4511-A9FD-7E0986488BC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853946-82F8-4A77-B44F-A1DC97700370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248C-B46D-4511-A9FD-7E0986488BC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53946-82F8-4A77-B44F-A1DC9770037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248C-B46D-4511-A9FD-7E0986488BC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53946-82F8-4A77-B44F-A1DC9770037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64248C-B46D-4511-A9FD-7E0986488BC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53946-82F8-4A77-B44F-A1DC9770037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64248C-B46D-4511-A9FD-7E0986488BC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53946-82F8-4A77-B44F-A1DC9770037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364248C-B46D-4511-A9FD-7E0986488BC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5853946-82F8-4A77-B44F-A1DC977003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the Cold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066800" y="1295400"/>
            <a:ext cx="6934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After the Big Three split at Potsdam, the </a:t>
            </a:r>
            <a:br>
              <a:rPr lang="en-US" altLang="en-US" dirty="0"/>
            </a:br>
            <a:r>
              <a:rPr lang="en-US" altLang="en-US" b="1" dirty="0">
                <a:solidFill>
                  <a:srgbClr val="FFFF00"/>
                </a:solidFill>
              </a:rPr>
              <a:t>Cold War </a:t>
            </a:r>
            <a:r>
              <a:rPr lang="en-US" altLang="en-US" dirty="0"/>
              <a:t>struggle between the world’s two superpowers began.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58875" y="52578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C</a:t>
            </a:r>
            <a:r>
              <a:rPr lang="en-US" altLang="en-US" b="1" dirty="0" smtClean="0"/>
              <a:t>ommunist </a:t>
            </a:r>
            <a:r>
              <a:rPr lang="en-US" altLang="en-US" b="1" dirty="0"/>
              <a:t>expansion became the United States’ top </a:t>
            </a:r>
            <a:r>
              <a:rPr lang="en-US" altLang="en-US" b="1" dirty="0" smtClean="0"/>
              <a:t>concern.</a:t>
            </a:r>
            <a:endParaRPr lang="en-US" altLang="en-US" b="1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5400000" flipH="1">
            <a:off x="1698625" y="1866900"/>
            <a:ext cx="2057400" cy="3810000"/>
          </a:xfrm>
          <a:prstGeom prst="upArrowCallout">
            <a:avLst>
              <a:gd name="adj1" fmla="val 20935"/>
              <a:gd name="adj2" fmla="val 20519"/>
              <a:gd name="adj3" fmla="val 29312"/>
              <a:gd name="adj4" fmla="val 73338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6200000" flipH="1">
            <a:off x="5508625" y="1866900"/>
            <a:ext cx="2057400" cy="3810000"/>
          </a:xfrm>
          <a:prstGeom prst="upArrowCallout">
            <a:avLst>
              <a:gd name="adj1" fmla="val 19935"/>
              <a:gd name="adj2" fmla="val 20019"/>
              <a:gd name="adj3" fmla="val 29973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98525" y="2895600"/>
            <a:ext cx="2743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Soviets were determined to spread communism to other lands.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51525" y="2971800"/>
            <a:ext cx="27590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Americans were determined to stop </a:t>
            </a:r>
            <a:r>
              <a:rPr lang="en-US" altLang="en-US" dirty="0" smtClean="0"/>
              <a:t>the spread of totalitarian ideas.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6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14800" y="1585913"/>
            <a:ext cx="3886200" cy="4329113"/>
          </a:xfrm>
        </p:spPr>
        <p:txBody>
          <a:bodyPr>
            <a:noAutofit/>
          </a:bodyPr>
          <a:lstStyle/>
          <a:p>
            <a:r>
              <a:rPr lang="en-US" sz="2000" dirty="0" smtClean="0"/>
              <a:t>July 1947, and article in Foreign Affairs appears authored by “X”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“</a:t>
            </a:r>
            <a:r>
              <a:rPr lang="en-US" sz="2000" dirty="0"/>
              <a:t>the main element of any United States policy toward the Soviet Union must be that of a long-term patient but firm and vigilant containment of Russian expansive tendencies</a:t>
            </a:r>
            <a:r>
              <a:rPr lang="en-US" sz="2000" dirty="0" smtClean="0"/>
              <a:t>.”</a:t>
            </a:r>
          </a:p>
          <a:p>
            <a:endParaRPr lang="en-US" sz="2000" dirty="0"/>
          </a:p>
          <a:p>
            <a:r>
              <a:rPr lang="en-US" sz="2000" dirty="0" smtClean="0"/>
              <a:t>This becomes the basis for Containment and what will later become an ABC foreign policy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Kennan and Containment</a:t>
            </a:r>
            <a:endParaRPr lang="en-US" dirty="0"/>
          </a:p>
        </p:txBody>
      </p:sp>
      <p:pic>
        <p:nvPicPr>
          <p:cNvPr id="1026" name="Picture 2" descr="File:Kenn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5913"/>
            <a:ext cx="2819400" cy="360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4102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-American Scholar and Diplomat</a:t>
            </a:r>
          </a:p>
          <a:p>
            <a:endParaRPr lang="en-US" dirty="0" smtClean="0"/>
          </a:p>
          <a:p>
            <a:r>
              <a:rPr lang="en-US" dirty="0" smtClean="0"/>
              <a:t>-Ambassador to the Soviet Union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38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dwar_image_hsus_se_p08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133600"/>
            <a:ext cx="40259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" y="990600"/>
            <a:ext cx="7696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With the </a:t>
            </a:r>
            <a:r>
              <a:rPr lang="en-US" altLang="en-US" b="1" dirty="0">
                <a:solidFill>
                  <a:srgbClr val="FFFF00"/>
                </a:solidFill>
              </a:rPr>
              <a:t>Truman Doctrine</a:t>
            </a:r>
            <a:r>
              <a:rPr lang="en-US" altLang="en-US" dirty="0"/>
              <a:t>, the U.S. promised to </a:t>
            </a:r>
            <a:r>
              <a:rPr lang="en-US" altLang="en-US" dirty="0">
                <a:solidFill>
                  <a:srgbClr val="FFFF00"/>
                </a:solidFill>
              </a:rPr>
              <a:t>support nations struggling against communist movements. 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09613" y="3243263"/>
            <a:ext cx="3429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Money was sent to Greece and Turkey to provide aid to people who needed it.</a:t>
            </a:r>
          </a:p>
        </p:txBody>
      </p:sp>
    </p:spTree>
    <p:extLst>
      <p:ext uri="{BB962C8B-B14F-4D97-AF65-F5344CB8AC3E}">
        <p14:creationId xmlns:p14="http://schemas.microsoft.com/office/powerpoint/2010/main" val="30098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600200" y="12954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U.S. sent about $13 billion to Western Europe under the </a:t>
            </a:r>
            <a:r>
              <a:rPr lang="en-US" altLang="en-US" b="1" dirty="0">
                <a:solidFill>
                  <a:srgbClr val="FFFF00"/>
                </a:solidFill>
              </a:rPr>
              <a:t>Marshall Plan</a:t>
            </a:r>
            <a:r>
              <a:rPr lang="en-US" altLang="en-US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486400" y="2895600"/>
            <a:ext cx="2667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money provided food, fuel, and raw materials to help rebuild war-torn cities and towns.</a:t>
            </a:r>
          </a:p>
        </p:txBody>
      </p:sp>
      <p:pic>
        <p:nvPicPr>
          <p:cNvPr id="6" name="Picture 2" descr="coldwar_graph_hsus_se_p08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3505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9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219200" y="1298575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Germany, and the city of Berlin, became flashpoints in the Cold War.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638800" y="4114800"/>
            <a:ext cx="2590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Soviet zone became </a:t>
            </a:r>
            <a:r>
              <a:rPr lang="en-US" altLang="en-US" dirty="0">
                <a:solidFill>
                  <a:srgbClr val="FFFF00"/>
                </a:solidFill>
              </a:rPr>
              <a:t>East Germany.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85800" y="3657600"/>
            <a:ext cx="2743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zones controlled by the U.S., Britain, and France were combined to form </a:t>
            </a:r>
            <a:r>
              <a:rPr lang="en-US" altLang="en-US" dirty="0">
                <a:solidFill>
                  <a:srgbClr val="FFFF00"/>
                </a:solidFill>
              </a:rPr>
              <a:t>West Germany.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14400" y="2514600"/>
            <a:ext cx="75612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After the war, Germany was divided into four zones.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767263" y="3581400"/>
            <a:ext cx="0" cy="2133600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4038600" y="3733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581400" y="4267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114800" y="4724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5029200" y="4267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C000">
                  <a:alpha val="78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dwar_map_wh_se_p09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18" y="440140"/>
            <a:ext cx="4953000" cy="641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5018" y="2198080"/>
            <a:ext cx="50021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Berlin was also divided.</a:t>
            </a:r>
          </a:p>
        </p:txBody>
      </p:sp>
    </p:spTree>
    <p:extLst>
      <p:ext uri="{BB962C8B-B14F-4D97-AF65-F5344CB8AC3E}">
        <p14:creationId xmlns:p14="http://schemas.microsoft.com/office/powerpoint/2010/main" val="40970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24000" y="1676400"/>
            <a:ext cx="6477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West Berlin was </a:t>
            </a:r>
            <a:r>
              <a:rPr lang="en-US" altLang="en-US" dirty="0">
                <a:solidFill>
                  <a:srgbClr val="FFFF00"/>
                </a:solidFill>
              </a:rPr>
              <a:t>controlled by the Allies.</a:t>
            </a:r>
            <a:r>
              <a:rPr lang="en-US" altLang="en-US" dirty="0"/>
              <a:t> 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 flipH="1">
            <a:off x="419100" y="2933700"/>
            <a:ext cx="3124200" cy="3048000"/>
          </a:xfrm>
          <a:prstGeom prst="upArrowCallout">
            <a:avLst>
              <a:gd name="adj1" fmla="val 25008"/>
              <a:gd name="adj2" fmla="val 24012"/>
              <a:gd name="adj3" fmla="val 16250"/>
              <a:gd name="adj4" fmla="val 78769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5400000" flipH="1">
            <a:off x="3316287" y="2932113"/>
            <a:ext cx="3121025" cy="3048000"/>
          </a:xfrm>
          <a:prstGeom prst="upArrowCallout">
            <a:avLst>
              <a:gd name="adj1" fmla="val 25836"/>
              <a:gd name="adj2" fmla="val 25002"/>
              <a:gd name="adj3" fmla="val 16750"/>
              <a:gd name="adj4" fmla="val 78769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48400" y="2895600"/>
            <a:ext cx="2438400" cy="31242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3400" y="3048000"/>
            <a:ext cx="2286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prosperity and freedoms there stood in stark contrast to the </a:t>
            </a:r>
            <a:r>
              <a:rPr lang="en-US" altLang="en-US" dirty="0">
                <a:solidFill>
                  <a:srgbClr val="FFFF00"/>
                </a:solidFill>
              </a:rPr>
              <a:t>bleak life in communist East Berlin.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581400" y="3048000"/>
            <a:ext cx="20574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Determined to capture West Berlin, Stalin blockaded the city, cutting off supplies.</a:t>
            </a:r>
          </a:p>
          <a:p>
            <a:pPr eaLnBrk="1" hangingPunct="1"/>
            <a:endParaRPr lang="en-US" alt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77000" y="3048000"/>
            <a:ext cx="2057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In response, the U.S. and Britain sent </a:t>
            </a:r>
            <a:r>
              <a:rPr lang="en-US" altLang="en-US" dirty="0">
                <a:solidFill>
                  <a:srgbClr val="FFFF00"/>
                </a:solidFill>
              </a:rPr>
              <a:t>aid to West Berlin through a massive airlift. </a:t>
            </a:r>
          </a:p>
          <a:p>
            <a:pPr eaLnBrk="1" hangingPunct="1"/>
            <a:endParaRPr lang="en-US" alt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ldwar_image_wh_se_p09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005013"/>
            <a:ext cx="6956425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1219200" y="1295400"/>
            <a:ext cx="71786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FF00"/>
                </a:solidFill>
              </a:rPr>
              <a:t>Berlin airlift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saved West Berlin and underscored the U.S. commitment to contain communism.</a:t>
            </a:r>
          </a:p>
        </p:txBody>
      </p:sp>
    </p:spTree>
    <p:extLst>
      <p:ext uri="{BB962C8B-B14F-4D97-AF65-F5344CB8AC3E}">
        <p14:creationId xmlns:p14="http://schemas.microsoft.com/office/powerpoint/2010/main" val="40818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66800" y="12192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As Cold War tensions mounted, </a:t>
            </a:r>
            <a:r>
              <a:rPr lang="en-US" altLang="en-US" dirty="0">
                <a:solidFill>
                  <a:srgbClr val="FFFF00"/>
                </a:solidFill>
              </a:rPr>
              <a:t>both sides formed military alliances</a:t>
            </a:r>
            <a:r>
              <a:rPr lang="en-US" altLang="en-US" dirty="0"/>
              <a:t> for collective security. </a:t>
            </a:r>
          </a:p>
        </p:txBody>
      </p:sp>
      <p:graphicFrame>
        <p:nvGraphicFramePr>
          <p:cNvPr id="5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447051"/>
              </p:ext>
            </p:extLst>
          </p:nvPr>
        </p:nvGraphicFramePr>
        <p:xfrm>
          <a:off x="990600" y="2347913"/>
          <a:ext cx="7391400" cy="3581400"/>
        </p:xfrm>
        <a:graphic>
          <a:graphicData uri="http://schemas.openxmlformats.org/drawingml/2006/table">
            <a:tbl>
              <a:tblPr/>
              <a:tblGrid>
                <a:gridCol w="4484688"/>
                <a:gridCol w="2906712"/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NATO</a:t>
                      </a:r>
                    </a:p>
                  </a:txBody>
                  <a:tcPr marL="274320" marR="4572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Warsaw Pact</a:t>
                      </a:r>
                    </a:p>
                  </a:txBody>
                  <a:tcPr marL="274320" marR="4572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Belgium	Netherlands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Canada		Norway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Denmark	Portugal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France		Turkey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Greece		United Kingdom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Iceland		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United States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Italy		West Germany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Luxembourg</a:t>
                      </a:r>
                    </a:p>
                  </a:txBody>
                  <a:tcPr marL="274320" marR="45720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Albania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Bulgaria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Czechoslovakia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East Germany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Hungary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Romania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Soviet Union</a:t>
                      </a:r>
                    </a:p>
                  </a:txBody>
                  <a:tcPr marL="274320" marR="4572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1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Grp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Trace the reasons that the wartime alliance between the United States and the Soviet Union unraveled. 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Explain how President Truman responded to Soviet domination of Eastern Europe. 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Describe the causes and results of Stalin’s blockade of Berlin.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satellite state </a:t>
            </a:r>
            <a:r>
              <a:rPr lang="en-US" altLang="en-US" b="1" dirty="0"/>
              <a:t>− </a:t>
            </a:r>
            <a:r>
              <a:rPr lang="en-US" altLang="en-US" dirty="0"/>
              <a:t>small country controlled by a more powerful neighbor </a:t>
            </a:r>
          </a:p>
          <a:p>
            <a:pPr eaLnBrk="1" hangingPunct="1">
              <a:spcAft>
                <a:spcPts val="1588"/>
              </a:spcAft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Cold War </a:t>
            </a:r>
            <a:r>
              <a:rPr lang="en-US" altLang="en-US" b="1" dirty="0"/>
              <a:t>−</a:t>
            </a:r>
            <a:r>
              <a:rPr lang="en-US" altLang="en-US" dirty="0"/>
              <a:t> struggle in which the U.S. and Soviet Union became rivals but never fought directly in military conflict </a:t>
            </a:r>
          </a:p>
          <a:p>
            <a:pPr eaLnBrk="1" hangingPunct="1">
              <a:spcAft>
                <a:spcPts val="1588"/>
              </a:spcAft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iron curtain </a:t>
            </a:r>
            <a:r>
              <a:rPr lang="en-US" altLang="en-US" b="1" dirty="0"/>
              <a:t>−</a:t>
            </a:r>
            <a:r>
              <a:rPr lang="en-US" altLang="en-US" dirty="0"/>
              <a:t> imaginary barrier separating Soviet-controlled countries and the free world</a:t>
            </a:r>
          </a:p>
          <a:p>
            <a:pPr eaLnBrk="1" hangingPunct="1">
              <a:spcAft>
                <a:spcPts val="1588"/>
              </a:spcAft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Truman Doctrine</a:t>
            </a:r>
            <a:r>
              <a:rPr lang="en-US" altLang="en-US" b="1" dirty="0"/>
              <a:t> −</a:t>
            </a:r>
            <a:r>
              <a:rPr lang="en-US" altLang="en-US" dirty="0"/>
              <a:t> President Truman’s policy to aid nations struggling against communism</a:t>
            </a:r>
          </a:p>
          <a:p>
            <a:pPr eaLnBrk="1" hangingPunct="1">
              <a:spcAft>
                <a:spcPts val="1588"/>
              </a:spcAft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George F. Kennan </a:t>
            </a:r>
            <a:r>
              <a:rPr lang="en-US" altLang="en-US" b="1" dirty="0"/>
              <a:t>−</a:t>
            </a:r>
            <a:r>
              <a:rPr lang="en-US" altLang="en-US" dirty="0"/>
              <a:t> American diplomat and leading authority on the Soviet Union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Vocabulary Words and 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containment </a:t>
            </a:r>
            <a:r>
              <a:rPr lang="en-US" altLang="en-US" b="1" dirty="0"/>
              <a:t>−</a:t>
            </a:r>
            <a:r>
              <a:rPr lang="en-US" altLang="en-US" dirty="0"/>
              <a:t> American policy to keep communism contained within its existing borders</a:t>
            </a:r>
          </a:p>
          <a:p>
            <a:pPr eaLnBrk="1" hangingPunct="1">
              <a:spcAft>
                <a:spcPts val="1588"/>
              </a:spcAft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Marshall Plan </a:t>
            </a:r>
            <a:r>
              <a:rPr lang="en-US" altLang="en-US" b="1" dirty="0"/>
              <a:t>−</a:t>
            </a:r>
            <a:r>
              <a:rPr lang="en-US" altLang="en-US" dirty="0"/>
              <a:t> U.S. aid program to help Western Europe rebuild after World War II</a:t>
            </a:r>
          </a:p>
          <a:p>
            <a:pPr eaLnBrk="1" hangingPunct="1">
              <a:spcAft>
                <a:spcPts val="1588"/>
              </a:spcAft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Berlin airlift </a:t>
            </a:r>
            <a:r>
              <a:rPr lang="en-US" altLang="en-US" b="1" dirty="0"/>
              <a:t>−</a:t>
            </a:r>
            <a:r>
              <a:rPr lang="en-US" altLang="en-US" dirty="0"/>
              <a:t> operation in which the U.S. and Britain broke the Soviet blockade of West Berlin</a:t>
            </a:r>
          </a:p>
          <a:p>
            <a:pPr eaLnBrk="1" hangingPunct="1">
              <a:spcAft>
                <a:spcPts val="1588"/>
              </a:spcAft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NATO </a:t>
            </a:r>
            <a:r>
              <a:rPr lang="en-US" altLang="en-US" b="1" dirty="0"/>
              <a:t>−</a:t>
            </a:r>
            <a:r>
              <a:rPr lang="en-US" altLang="en-US" dirty="0"/>
              <a:t> North Atlantic Treaty Organization; military alliance to counter Soviet expansion</a:t>
            </a:r>
          </a:p>
          <a:p>
            <a:pPr eaLnBrk="1" hangingPunct="1">
              <a:spcAft>
                <a:spcPts val="1588"/>
              </a:spcAft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Warsaw Pact </a:t>
            </a:r>
            <a:r>
              <a:rPr lang="en-US" altLang="en-US" b="1" dirty="0"/>
              <a:t>−</a:t>
            </a:r>
            <a:r>
              <a:rPr lang="en-US" altLang="en-US" dirty="0"/>
              <a:t> rival military alliance formed by the Soviet Union and its satellite states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Vocabulary Words and 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16025" y="1722438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How did U.S. leaders respond to the threat of Soviet expansion in Europe?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216025" y="3006725"/>
            <a:ext cx="6702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World War II convinced U.S. leaders that the policies of isolationism and appeasement had been mistakes.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16025" y="4378325"/>
            <a:ext cx="6778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To counter the growing Soviet threat, they sought new ways to keep the U.S. safe and protect its interests abroad. </a:t>
            </a:r>
          </a:p>
        </p:txBody>
      </p:sp>
    </p:spTree>
    <p:extLst>
      <p:ext uri="{BB962C8B-B14F-4D97-AF65-F5344CB8AC3E}">
        <p14:creationId xmlns:p14="http://schemas.microsoft.com/office/powerpoint/2010/main" val="41553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876800" y="3886200"/>
            <a:ext cx="3810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2400"/>
              </a:spcAft>
              <a:buFont typeface="Arial" charset="0"/>
              <a:buNone/>
            </a:pPr>
            <a:r>
              <a:rPr lang="en-US" altLang="en-US" dirty="0">
                <a:solidFill>
                  <a:srgbClr val="FFFF00"/>
                </a:solidFill>
              </a:rPr>
              <a:t>The Soviet Union was a dictatorship. </a:t>
            </a:r>
            <a:r>
              <a:rPr lang="en-US" altLang="en-US" dirty="0"/>
              <a:t>Stalin and the Communist Party wielded total control over the lives of the Soviet people.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4419600" y="3124200"/>
            <a:ext cx="0" cy="2819400"/>
          </a:xfrm>
          <a:prstGeom prst="line">
            <a:avLst/>
          </a:prstGeom>
          <a:noFill/>
          <a:ln w="127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2" descr="soviet_old_soviet_union_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97200"/>
            <a:ext cx="1295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5"/>
          <p:cNvSpPr txBox="1">
            <a:spLocks noChangeArrowheads="1"/>
          </p:cNvSpPr>
          <p:nvPr/>
        </p:nvSpPr>
        <p:spPr bwMode="auto">
          <a:xfrm>
            <a:off x="911225" y="1524000"/>
            <a:ext cx="7086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Despite their alliance during World War II, the U.S. and the Soviet Union had little in common.</a:t>
            </a:r>
          </a:p>
        </p:txBody>
      </p:sp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1139825" y="3886200"/>
            <a:ext cx="3048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2400"/>
              </a:spcAft>
              <a:buFont typeface="Arial" charset="0"/>
              <a:buNone/>
            </a:pPr>
            <a:r>
              <a:rPr lang="en-US" altLang="en-US" dirty="0">
                <a:solidFill>
                  <a:srgbClr val="FFFF00"/>
                </a:solidFill>
              </a:rPr>
              <a:t>The United States was a capitalist democracy. </a:t>
            </a:r>
            <a:r>
              <a:rPr lang="en-US" altLang="en-US" dirty="0"/>
              <a:t>The American people valued freedom and individual rights. </a:t>
            </a:r>
          </a:p>
        </p:txBody>
      </p:sp>
      <p:pic>
        <p:nvPicPr>
          <p:cNvPr id="9" name="Picture 8" descr="us_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3000375"/>
            <a:ext cx="127635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7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143000" y="1371600"/>
            <a:ext cx="731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These differences were apparent as the Allies made decisions about the future of postwar Europe. 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143000" y="2590800"/>
            <a:ext cx="6934200" cy="3581400"/>
          </a:xfrm>
          <a:prstGeom prst="rect">
            <a:avLst/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632538"/>
              </p:ext>
            </p:extLst>
          </p:nvPr>
        </p:nvGraphicFramePr>
        <p:xfrm>
          <a:off x="1371600" y="2819400"/>
          <a:ext cx="6400800" cy="304800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4651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Postwar Goals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U.S. and Britain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U.S.S.R.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Strong, united Germany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Weak, divided Germany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837">
                <a:tc>
                  <a:txBody>
                    <a:bodyPr/>
                    <a:lstStyle/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Independence for nations of Eastern Europe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4325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Maintain Soviet control 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of Eastern Europe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3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17700" y="5410200"/>
            <a:ext cx="5321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Big Three alliance crumbled.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0792560" flipH="1">
            <a:off x="838200" y="1371600"/>
            <a:ext cx="7391400" cy="1905000"/>
          </a:xfrm>
          <a:prstGeom prst="upArrowCallout">
            <a:avLst>
              <a:gd name="adj1" fmla="val 34776"/>
              <a:gd name="adj2" fmla="val 32208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838200" y="3048000"/>
            <a:ext cx="7391400" cy="2184400"/>
          </a:xfrm>
          <a:prstGeom prst="upArrowCallout">
            <a:avLst>
              <a:gd name="adj1" fmla="val 30328"/>
              <a:gd name="adj2" fmla="val 28088"/>
              <a:gd name="adj3" fmla="val 24505"/>
              <a:gd name="adj4" fmla="val 61144"/>
            </a:avLst>
          </a:prstGeom>
          <a:gradFill rotWithShape="1">
            <a:gsLst>
              <a:gs pos="0">
                <a:srgbClr val="AFAF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143000" y="1447800"/>
            <a:ext cx="716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When the Big Three met at Yalta, Stalin agreed to allow free elections in Eastern Europe, </a:t>
            </a:r>
            <a:r>
              <a:rPr lang="en-US" altLang="en-US" sz="2000" dirty="0">
                <a:solidFill>
                  <a:srgbClr val="FFFF00"/>
                </a:solidFill>
              </a:rPr>
              <a:t>yet free elections were not held.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914400" y="3200400"/>
            <a:ext cx="731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When the Big Three met again at Potsdam, the U.S. and Britain pressed Stalin to confirm his commitment to free elections; </a:t>
            </a:r>
            <a:r>
              <a:rPr lang="en-US" altLang="en-US" sz="2000" dirty="0">
                <a:solidFill>
                  <a:srgbClr val="FFFF00"/>
                </a:solidFill>
              </a:rPr>
              <a:t>Stalin refused</a:t>
            </a:r>
            <a:r>
              <a:rPr lang="en-US" altLang="en-US" sz="20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1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25_maps_us_sep08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69643"/>
            <a:ext cx="7051964" cy="53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5150" y="228600"/>
            <a:ext cx="85788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nations of Eastern Europe and the eastern part of Germany became </a:t>
            </a:r>
            <a:r>
              <a:rPr lang="en-US" altLang="en-US" b="1" dirty="0">
                <a:solidFill>
                  <a:srgbClr val="FFFF00"/>
                </a:solidFill>
              </a:rPr>
              <a:t>satellite states </a:t>
            </a:r>
            <a:r>
              <a:rPr lang="en-US" altLang="en-US" dirty="0"/>
              <a:t>of the Soviet Union, separated from the free world by an </a:t>
            </a:r>
            <a:r>
              <a:rPr lang="en-US" altLang="en-US" dirty="0">
                <a:solidFill>
                  <a:srgbClr val="FFFF00"/>
                </a:solidFill>
              </a:rPr>
              <a:t>“</a:t>
            </a:r>
            <a:r>
              <a:rPr lang="en-US" altLang="en-US" b="1" dirty="0">
                <a:solidFill>
                  <a:srgbClr val="FFFF00"/>
                </a:solidFill>
              </a:rPr>
              <a:t>iron curtain.</a:t>
            </a:r>
            <a:r>
              <a:rPr lang="en-US" altLang="en-US" dirty="0">
                <a:solidFill>
                  <a:srgbClr val="FFFF00"/>
                </a:solidFill>
              </a:rPr>
              <a:t>”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35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122</TotalTime>
  <Words>775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Mylar</vt:lpstr>
      <vt:lpstr>Introduction to the Cold War</vt:lpstr>
      <vt:lpstr>Objectives</vt:lpstr>
      <vt:lpstr>Vocabulary Words and Phrases</vt:lpstr>
      <vt:lpstr>Vocabulary Words and Phrases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George Kennan and Containment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Cold War</dc:title>
  <dc:creator>stribe</dc:creator>
  <cp:lastModifiedBy>stribe</cp:lastModifiedBy>
  <cp:revision>6</cp:revision>
  <dcterms:created xsi:type="dcterms:W3CDTF">2014-02-24T13:41:00Z</dcterms:created>
  <dcterms:modified xsi:type="dcterms:W3CDTF">2014-02-24T15:43:28Z</dcterms:modified>
</cp:coreProperties>
</file>