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335963B-AD0F-4D9D-8755-AB3EA9E544A0}" type="datetimeFigureOut">
              <a:rPr lang="en-US" smtClean="0"/>
              <a:t>3/28/2014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C57E512-F212-40B1-91B3-EF38694D98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35963B-AD0F-4D9D-8755-AB3EA9E544A0}"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7E512-F212-40B1-91B3-EF38694D98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35963B-AD0F-4D9D-8755-AB3EA9E544A0}"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7E512-F212-40B1-91B3-EF38694D98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335963B-AD0F-4D9D-8755-AB3EA9E544A0}" type="datetimeFigureOut">
              <a:rPr lang="en-US" smtClean="0"/>
              <a:t>3/28/2014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C57E512-F212-40B1-91B3-EF38694D98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335963B-AD0F-4D9D-8755-AB3EA9E544A0}" type="datetimeFigureOut">
              <a:rPr lang="en-US" smtClean="0"/>
              <a:t>3/28/2014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C57E512-F212-40B1-91B3-EF38694D987E}"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335963B-AD0F-4D9D-8755-AB3EA9E544A0}" type="datetimeFigureOut">
              <a:rPr lang="en-US" smtClean="0"/>
              <a:t>3/28/2014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C57E512-F212-40B1-91B3-EF38694D98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335963B-AD0F-4D9D-8755-AB3EA9E544A0}" type="datetimeFigureOut">
              <a:rPr lang="en-US" smtClean="0"/>
              <a:t>3/28/2014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C57E512-F212-40B1-91B3-EF38694D98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35963B-AD0F-4D9D-8755-AB3EA9E544A0}" type="datetimeFigureOut">
              <a:rPr lang="en-US" smtClean="0"/>
              <a:t>3/28/2014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7E512-F212-40B1-91B3-EF38694D98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335963B-AD0F-4D9D-8755-AB3EA9E544A0}" type="datetimeFigureOut">
              <a:rPr lang="en-US" smtClean="0"/>
              <a:t>3/28/2014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C57E512-F212-40B1-91B3-EF38694D98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335963B-AD0F-4D9D-8755-AB3EA9E544A0}" type="datetimeFigureOut">
              <a:rPr lang="en-US" smtClean="0"/>
              <a:t>3/28/2014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C57E512-F212-40B1-91B3-EF38694D98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335963B-AD0F-4D9D-8755-AB3EA9E544A0}" type="datetimeFigureOut">
              <a:rPr lang="en-US" smtClean="0"/>
              <a:t>3/28/2014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C57E512-F212-40B1-91B3-EF38694D98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335963B-AD0F-4D9D-8755-AB3EA9E544A0}" type="datetimeFigureOut">
              <a:rPr lang="en-US" smtClean="0"/>
              <a:t>3/28/2014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C57E512-F212-40B1-91B3-EF38694D98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1960s</a:t>
            </a:r>
            <a:endParaRPr lang="en-US" dirty="0"/>
          </a:p>
        </p:txBody>
      </p:sp>
      <p:sp>
        <p:nvSpPr>
          <p:cNvPr id="3" name="Subtitle 2"/>
          <p:cNvSpPr>
            <a:spLocks noGrp="1"/>
          </p:cNvSpPr>
          <p:nvPr>
            <p:ph type="subTitle" idx="1"/>
          </p:nvPr>
        </p:nvSpPr>
        <p:spPr/>
        <p:txBody>
          <a:bodyPr/>
          <a:lstStyle/>
          <a:p>
            <a:r>
              <a:rPr lang="en-US" dirty="0" smtClean="0"/>
              <a:t>The Kennedy and Johnson years</a:t>
            </a:r>
            <a:endParaRPr lang="en-US" dirty="0"/>
          </a:p>
        </p:txBody>
      </p:sp>
    </p:spTree>
    <p:extLst>
      <p:ext uri="{BB962C8B-B14F-4D97-AF65-F5344CB8AC3E}">
        <p14:creationId xmlns:p14="http://schemas.microsoft.com/office/powerpoint/2010/main" val="1615886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and Phrases</a:t>
            </a:r>
            <a:endParaRPr lang="en-US" dirty="0"/>
          </a:p>
        </p:txBody>
      </p:sp>
      <p:sp>
        <p:nvSpPr>
          <p:cNvPr id="4" name="Rectangle 13"/>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spcAft>
                <a:spcPct val="60000"/>
              </a:spcAft>
              <a:buSzPct val="80000"/>
              <a:buFontTx/>
              <a:buChar char="•"/>
            </a:pPr>
            <a:r>
              <a:rPr lang="en-US" altLang="en-US" b="1" dirty="0">
                <a:solidFill>
                  <a:srgbClr val="FF0000"/>
                </a:solidFill>
                <a:latin typeface="Verdana" pitchFamily="34" charset="0"/>
              </a:rPr>
              <a:t>Lyndon B. Johnson</a:t>
            </a:r>
            <a:r>
              <a:rPr lang="en-US" altLang="en-US" b="1" dirty="0">
                <a:latin typeface="Verdana" pitchFamily="34" charset="0"/>
              </a:rPr>
              <a:t> </a:t>
            </a:r>
            <a:r>
              <a:rPr lang="en-US" altLang="en-US" dirty="0">
                <a:latin typeface="Verdana" pitchFamily="34" charset="0"/>
              </a:rPr>
              <a:t>–</a:t>
            </a:r>
            <a:r>
              <a:rPr lang="en-US" altLang="en-US" b="1" dirty="0">
                <a:latin typeface="Verdana" pitchFamily="34" charset="0"/>
              </a:rPr>
              <a:t> </a:t>
            </a:r>
            <a:r>
              <a:rPr lang="en-US" altLang="en-US" dirty="0">
                <a:latin typeface="Verdana" pitchFamily="34" charset="0"/>
              </a:rPr>
              <a:t>became President after Kennedy’s assassination </a:t>
            </a:r>
          </a:p>
          <a:p>
            <a:pPr eaLnBrk="1" hangingPunct="1">
              <a:spcAft>
                <a:spcPct val="60000"/>
              </a:spcAft>
              <a:buSzPct val="80000"/>
              <a:buFontTx/>
              <a:buChar char="•"/>
            </a:pPr>
            <a:r>
              <a:rPr lang="en-US" altLang="en-US" b="1" dirty="0">
                <a:solidFill>
                  <a:srgbClr val="FF0000"/>
                </a:solidFill>
                <a:latin typeface="Verdana" pitchFamily="34" charset="0"/>
              </a:rPr>
              <a:t>Civil Rights Act</a:t>
            </a:r>
            <a:r>
              <a:rPr lang="en-US" altLang="en-US" dirty="0">
                <a:latin typeface="Verdana" pitchFamily="34" charset="0"/>
              </a:rPr>
              <a:t> – outlawed discrimination in voting, education, and public accommodations</a:t>
            </a:r>
          </a:p>
          <a:p>
            <a:pPr eaLnBrk="1" hangingPunct="1">
              <a:spcAft>
                <a:spcPct val="60000"/>
              </a:spcAft>
              <a:buSzPct val="80000"/>
              <a:buFontTx/>
              <a:buChar char="•"/>
            </a:pPr>
            <a:r>
              <a:rPr lang="en-US" altLang="en-US" b="1" dirty="0">
                <a:solidFill>
                  <a:srgbClr val="FF0000"/>
                </a:solidFill>
                <a:latin typeface="Verdana" pitchFamily="34" charset="0"/>
              </a:rPr>
              <a:t>War on Poverty</a:t>
            </a:r>
            <a:r>
              <a:rPr lang="en-US" altLang="en-US" dirty="0">
                <a:latin typeface="Verdana" pitchFamily="34" charset="0"/>
              </a:rPr>
              <a:t> – federal programs designed to train the jobless, educate the uneducated, and provide healthcare for those in need</a:t>
            </a:r>
          </a:p>
          <a:p>
            <a:pPr eaLnBrk="1" hangingPunct="1">
              <a:spcAft>
                <a:spcPct val="60000"/>
              </a:spcAft>
              <a:buSzPct val="80000"/>
              <a:buFontTx/>
              <a:buChar char="•"/>
            </a:pPr>
            <a:r>
              <a:rPr lang="en-US" altLang="en-US" b="1" dirty="0">
                <a:solidFill>
                  <a:srgbClr val="FF0000"/>
                </a:solidFill>
                <a:latin typeface="Verdana" pitchFamily="34" charset="0"/>
              </a:rPr>
              <a:t>Economic Opportunity Act</a:t>
            </a:r>
            <a:r>
              <a:rPr lang="en-US" altLang="en-US" b="1" dirty="0">
                <a:latin typeface="Verdana" pitchFamily="34" charset="0"/>
              </a:rPr>
              <a:t> </a:t>
            </a:r>
            <a:r>
              <a:rPr lang="en-US" altLang="en-US" dirty="0">
                <a:latin typeface="Verdana" pitchFamily="34" charset="0"/>
              </a:rPr>
              <a:t>– created programs, such as the Job Corps and VISTA, to provide opportunities for impoverished Americans</a:t>
            </a:r>
          </a:p>
        </p:txBody>
      </p:sp>
    </p:spTree>
    <p:extLst>
      <p:ext uri="{BB962C8B-B14F-4D97-AF65-F5344CB8AC3E}">
        <p14:creationId xmlns:p14="http://schemas.microsoft.com/office/powerpoint/2010/main" val="276270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and Phrases</a:t>
            </a:r>
            <a:endParaRPr lang="en-US" dirty="0"/>
          </a:p>
        </p:txBody>
      </p:sp>
      <p:sp>
        <p:nvSpPr>
          <p:cNvPr id="5" name="Rectangle 16"/>
          <p:cNvSpPr txBox="1">
            <a:spLocks noChangeArrowheads="1"/>
          </p:cNvSpPr>
          <p:nvPr/>
        </p:nvSpPr>
        <p:spPr bwMode="auto">
          <a:xfrm>
            <a:off x="836613" y="1800225"/>
            <a:ext cx="7926387" cy="4448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2575" indent="-282575">
              <a:spcBef>
                <a:spcPct val="0"/>
              </a:spcBef>
              <a:spcAft>
                <a:spcPct val="60000"/>
              </a:spcAft>
              <a:buSzPct val="80000"/>
            </a:pPr>
            <a:r>
              <a:rPr lang="en-US" altLang="en-US" sz="2200" b="1" smtClean="0">
                <a:solidFill>
                  <a:srgbClr val="FF0000"/>
                </a:solidFill>
                <a:latin typeface="Verdana" pitchFamily="34" charset="0"/>
              </a:rPr>
              <a:t>Great Society</a:t>
            </a:r>
            <a:r>
              <a:rPr lang="en-US" altLang="en-US" sz="2200" b="1" smtClean="0">
                <a:latin typeface="Verdana" pitchFamily="34" charset="0"/>
              </a:rPr>
              <a:t> </a:t>
            </a:r>
            <a:r>
              <a:rPr lang="en-US" altLang="en-US" sz="2200" smtClean="0">
                <a:latin typeface="Verdana" pitchFamily="34" charset="0"/>
              </a:rPr>
              <a:t>– a plan to end poverty and racial injustice and provide opportunity for every child</a:t>
            </a:r>
          </a:p>
          <a:p>
            <a:pPr marL="282575" indent="-282575">
              <a:spcBef>
                <a:spcPct val="0"/>
              </a:spcBef>
              <a:spcAft>
                <a:spcPct val="60000"/>
              </a:spcAft>
              <a:buSzPct val="80000"/>
            </a:pPr>
            <a:r>
              <a:rPr lang="en-US" altLang="en-US" sz="2200" b="1" smtClean="0">
                <a:solidFill>
                  <a:srgbClr val="FF0000"/>
                </a:solidFill>
                <a:latin typeface="Verdana" pitchFamily="34" charset="0"/>
              </a:rPr>
              <a:t>Medicare</a:t>
            </a:r>
            <a:r>
              <a:rPr lang="en-US" altLang="en-US" sz="2200" b="1" smtClean="0">
                <a:latin typeface="Verdana" pitchFamily="34" charset="0"/>
              </a:rPr>
              <a:t> </a:t>
            </a:r>
            <a:r>
              <a:rPr lang="en-US" altLang="en-US" sz="2200" smtClean="0">
                <a:latin typeface="Verdana" pitchFamily="34" charset="0"/>
              </a:rPr>
              <a:t>–</a:t>
            </a:r>
            <a:r>
              <a:rPr lang="en-US" altLang="en-US" sz="2200" b="1" smtClean="0">
                <a:latin typeface="Verdana" pitchFamily="34" charset="0"/>
              </a:rPr>
              <a:t> </a:t>
            </a:r>
            <a:r>
              <a:rPr lang="en-US" altLang="en-US" sz="2200" smtClean="0">
                <a:latin typeface="Verdana" pitchFamily="34" charset="0"/>
              </a:rPr>
              <a:t>a federal program that provided basic hospital insurance for Americans aged 65 and older</a:t>
            </a:r>
          </a:p>
          <a:p>
            <a:pPr marL="282575" indent="-282575">
              <a:spcBef>
                <a:spcPct val="0"/>
              </a:spcBef>
              <a:spcAft>
                <a:spcPct val="60000"/>
              </a:spcAft>
              <a:buSzPct val="80000"/>
            </a:pPr>
            <a:r>
              <a:rPr lang="en-US" altLang="en-US" sz="2200" b="1" smtClean="0">
                <a:solidFill>
                  <a:srgbClr val="FF0000"/>
                </a:solidFill>
                <a:latin typeface="Verdana" pitchFamily="34" charset="0"/>
              </a:rPr>
              <a:t>Medicaid</a:t>
            </a:r>
            <a:r>
              <a:rPr lang="en-US" altLang="en-US" sz="2200" b="1" smtClean="0">
                <a:latin typeface="Verdana" pitchFamily="34" charset="0"/>
              </a:rPr>
              <a:t> </a:t>
            </a:r>
            <a:r>
              <a:rPr lang="en-US" altLang="en-US" sz="2200" smtClean="0">
                <a:latin typeface="Verdana" pitchFamily="34" charset="0"/>
              </a:rPr>
              <a:t>–</a:t>
            </a:r>
            <a:r>
              <a:rPr lang="en-US" altLang="en-US" sz="2200" b="1" smtClean="0">
                <a:latin typeface="Verdana" pitchFamily="34" charset="0"/>
              </a:rPr>
              <a:t> </a:t>
            </a:r>
            <a:r>
              <a:rPr lang="en-US" altLang="en-US" sz="2200" smtClean="0">
                <a:latin typeface="Verdana" pitchFamily="34" charset="0"/>
              </a:rPr>
              <a:t>a federal program that provided basic medical services to poor and disabled Americans</a:t>
            </a:r>
          </a:p>
          <a:p>
            <a:pPr marL="282575" indent="-282575">
              <a:spcBef>
                <a:spcPct val="0"/>
              </a:spcBef>
              <a:spcAft>
                <a:spcPct val="60000"/>
              </a:spcAft>
              <a:buSzPct val="80000"/>
            </a:pPr>
            <a:r>
              <a:rPr lang="en-US" altLang="en-US" sz="2200" b="1" smtClean="0">
                <a:solidFill>
                  <a:srgbClr val="FF0000"/>
                </a:solidFill>
                <a:latin typeface="Verdana" pitchFamily="34" charset="0"/>
              </a:rPr>
              <a:t>Immigration and Nationality Act of 1965</a:t>
            </a:r>
            <a:r>
              <a:rPr lang="en-US" altLang="en-US" sz="2200" b="1" smtClean="0">
                <a:latin typeface="Verdana" pitchFamily="34" charset="0"/>
              </a:rPr>
              <a:t> </a:t>
            </a:r>
            <a:r>
              <a:rPr lang="en-US" altLang="en-US" sz="2200" smtClean="0">
                <a:latin typeface="Verdana" pitchFamily="34" charset="0"/>
              </a:rPr>
              <a:t>–changed America’s immigration quota system</a:t>
            </a:r>
          </a:p>
          <a:p>
            <a:pPr marL="282575" indent="-282575">
              <a:spcBef>
                <a:spcPct val="0"/>
              </a:spcBef>
              <a:spcAft>
                <a:spcPct val="60000"/>
              </a:spcAft>
              <a:buSzPct val="80000"/>
            </a:pPr>
            <a:r>
              <a:rPr lang="en-US" altLang="en-US" sz="2200" b="1" smtClean="0">
                <a:solidFill>
                  <a:srgbClr val="FF0000"/>
                </a:solidFill>
                <a:latin typeface="Verdana" pitchFamily="34" charset="0"/>
              </a:rPr>
              <a:t>Warren Court</a:t>
            </a:r>
            <a:r>
              <a:rPr lang="en-US" altLang="en-US" sz="2200" b="1" smtClean="0">
                <a:latin typeface="Verdana" pitchFamily="34" charset="0"/>
              </a:rPr>
              <a:t> </a:t>
            </a:r>
            <a:r>
              <a:rPr lang="en-US" altLang="en-US" sz="2200" smtClean="0">
                <a:latin typeface="Verdana" pitchFamily="34" charset="0"/>
              </a:rPr>
              <a:t>–</a:t>
            </a:r>
            <a:r>
              <a:rPr lang="en-US" altLang="en-US" sz="2200" b="1" smtClean="0">
                <a:latin typeface="Verdana" pitchFamily="34" charset="0"/>
              </a:rPr>
              <a:t> </a:t>
            </a:r>
            <a:r>
              <a:rPr lang="en-US" altLang="en-US" sz="2200" smtClean="0">
                <a:latin typeface="Verdana" pitchFamily="34" charset="0"/>
              </a:rPr>
              <a:t>Supreme Court under Chief Justice Earl Warren whose decisions supported civil rights</a:t>
            </a:r>
            <a:endParaRPr lang="en-US" altLang="en-US" sz="2200" dirty="0">
              <a:latin typeface="Verdana" pitchFamily="34" charset="0"/>
            </a:endParaRPr>
          </a:p>
        </p:txBody>
      </p:sp>
    </p:spTree>
    <p:extLst>
      <p:ext uri="{BB962C8B-B14F-4D97-AF65-F5344CB8AC3E}">
        <p14:creationId xmlns:p14="http://schemas.microsoft.com/office/powerpoint/2010/main" val="388867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1219200" y="1295400"/>
            <a:ext cx="7239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r>
              <a:rPr lang="en-US" altLang="en-US" sz="2000" dirty="0">
                <a:latin typeface="Verdana" pitchFamily="34" charset="0"/>
              </a:rPr>
              <a:t>This chapter identifies the politics and policies of Presidents Kennedy and Johnson and examines how those politics and policies affected the nation and the world. The chapter discusses Kennedy’s Cold War policies and Johnson’s economic, educational, and healthcare programs.</a:t>
            </a:r>
          </a:p>
        </p:txBody>
      </p:sp>
      <p:sp>
        <p:nvSpPr>
          <p:cNvPr id="5" name="Text Box 14"/>
          <p:cNvSpPr txBox="1">
            <a:spLocks noChangeArrowheads="1"/>
          </p:cNvSpPr>
          <p:nvPr/>
        </p:nvSpPr>
        <p:spPr bwMode="auto">
          <a:xfrm>
            <a:off x="1371600" y="3481387"/>
            <a:ext cx="5846763"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31775" indent="-231775"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spcAft>
                <a:spcPct val="60000"/>
              </a:spcAft>
              <a:buFontTx/>
              <a:buChar char="•"/>
            </a:pPr>
            <a:r>
              <a:rPr lang="en-US" altLang="en-US" b="1">
                <a:latin typeface="Verdana" pitchFamily="34" charset="0"/>
              </a:rPr>
              <a:t>Section 1:</a:t>
            </a:r>
            <a:r>
              <a:rPr lang="en-US" altLang="en-US">
                <a:latin typeface="Verdana" pitchFamily="34" charset="0"/>
              </a:rPr>
              <a:t> Kennedy and the Cold War</a:t>
            </a:r>
          </a:p>
          <a:p>
            <a:pPr eaLnBrk="1" hangingPunct="1">
              <a:spcAft>
                <a:spcPct val="60000"/>
              </a:spcAft>
              <a:buFontTx/>
              <a:buChar char="•"/>
            </a:pPr>
            <a:r>
              <a:rPr lang="en-US" altLang="en-US" b="1">
                <a:latin typeface="Verdana" pitchFamily="34" charset="0"/>
              </a:rPr>
              <a:t>Section 2:</a:t>
            </a:r>
            <a:r>
              <a:rPr lang="en-US" altLang="en-US">
                <a:latin typeface="Verdana" pitchFamily="34" charset="0"/>
              </a:rPr>
              <a:t> Kennedy’s New Frontier</a:t>
            </a:r>
          </a:p>
          <a:p>
            <a:pPr eaLnBrk="1" hangingPunct="1">
              <a:spcAft>
                <a:spcPct val="60000"/>
              </a:spcAft>
              <a:buFontTx/>
              <a:buChar char="•"/>
            </a:pPr>
            <a:r>
              <a:rPr lang="en-US" altLang="en-US" b="1">
                <a:latin typeface="Verdana" pitchFamily="34" charset="0"/>
              </a:rPr>
              <a:t>Section 3:</a:t>
            </a:r>
            <a:r>
              <a:rPr lang="en-US" altLang="en-US">
                <a:latin typeface="Verdana" pitchFamily="34" charset="0"/>
              </a:rPr>
              <a:t> Johnson’s Great Society</a:t>
            </a:r>
          </a:p>
          <a:p>
            <a:pPr eaLnBrk="1" hangingPunct="1">
              <a:spcAft>
                <a:spcPct val="60000"/>
              </a:spcAft>
            </a:pPr>
            <a:endParaRPr lang="en-US" altLang="en-US">
              <a:latin typeface="Verdana" pitchFamily="34" charset="0"/>
            </a:endParaRPr>
          </a:p>
        </p:txBody>
      </p:sp>
    </p:spTree>
    <p:extLst>
      <p:ext uri="{BB962C8B-B14F-4D97-AF65-F5344CB8AC3E}">
        <p14:creationId xmlns:p14="http://schemas.microsoft.com/office/powerpoint/2010/main" val="258456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Objectives</a:t>
            </a:r>
            <a:endParaRPr lang="en-US" dirty="0"/>
          </a:p>
        </p:txBody>
      </p:sp>
      <p:sp>
        <p:nvSpPr>
          <p:cNvPr id="4" name="Text Box 9"/>
          <p:cNvSpPr txBox="1">
            <a:spLocks noChangeArrowheads="1"/>
          </p:cNvSpPr>
          <p:nvPr/>
        </p:nvSpPr>
        <p:spPr bwMode="auto">
          <a:xfrm>
            <a:off x="838200" y="1828800"/>
            <a:ext cx="68738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buSzPct val="80000"/>
              <a:buFontTx/>
              <a:buChar char="•"/>
            </a:pPr>
            <a:r>
              <a:rPr lang="en-US" altLang="en-US" dirty="0">
                <a:latin typeface="Verdana" pitchFamily="34" charset="0"/>
              </a:rPr>
              <a:t>Explain the steps Kennedy took to change American foreign policy.</a:t>
            </a:r>
          </a:p>
          <a:p>
            <a:pPr eaLnBrk="1" hangingPunct="1">
              <a:buSzPct val="80000"/>
              <a:buFontTx/>
              <a:buChar char="•"/>
            </a:pPr>
            <a:endParaRPr lang="en-US" altLang="en-US" dirty="0">
              <a:latin typeface="Verdana" pitchFamily="34" charset="0"/>
            </a:endParaRPr>
          </a:p>
          <a:p>
            <a:pPr eaLnBrk="1" hangingPunct="1">
              <a:buSzPct val="80000"/>
              <a:buFontTx/>
              <a:buChar char="•"/>
            </a:pPr>
            <a:r>
              <a:rPr lang="en-US" altLang="en-US" dirty="0">
                <a:latin typeface="Verdana" pitchFamily="34" charset="0"/>
              </a:rPr>
              <a:t>Analyze the causes and effects of the Bay of Pigs invasion and the Cuban Missile Crisis.</a:t>
            </a:r>
          </a:p>
          <a:p>
            <a:pPr eaLnBrk="1" hangingPunct="1">
              <a:buSzPct val="80000"/>
              <a:buFontTx/>
              <a:buChar char="•"/>
            </a:pPr>
            <a:endParaRPr lang="en-US" altLang="en-US" dirty="0">
              <a:latin typeface="Verdana" pitchFamily="34" charset="0"/>
            </a:endParaRPr>
          </a:p>
          <a:p>
            <a:pPr eaLnBrk="1" hangingPunct="1">
              <a:buSzPct val="80000"/>
              <a:buFontTx/>
              <a:buChar char="•"/>
            </a:pPr>
            <a:r>
              <a:rPr lang="en-US" altLang="en-US" dirty="0">
                <a:latin typeface="Verdana" pitchFamily="34" charset="0"/>
              </a:rPr>
              <a:t>Assess the results of the Berlin Crisis and other foreign policy events of the 1960s.</a:t>
            </a:r>
          </a:p>
        </p:txBody>
      </p:sp>
    </p:spTree>
    <p:extLst>
      <p:ext uri="{BB962C8B-B14F-4D97-AF65-F5344CB8AC3E}">
        <p14:creationId xmlns:p14="http://schemas.microsoft.com/office/powerpoint/2010/main" val="161544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and Phrases</a:t>
            </a:r>
            <a:endParaRPr lang="en-US" dirty="0"/>
          </a:p>
        </p:txBody>
      </p:sp>
      <p:sp>
        <p:nvSpPr>
          <p:cNvPr id="4" name="Rectangle 13"/>
          <p:cNvSpPr>
            <a:spLocks noChangeArrowheads="1"/>
          </p:cNvSpPr>
          <p:nvPr/>
        </p:nvSpPr>
        <p:spPr bwMode="auto">
          <a:xfrm>
            <a:off x="381000" y="1371600"/>
            <a:ext cx="8382000" cy="395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spcAft>
                <a:spcPct val="60000"/>
              </a:spcAft>
              <a:buSzPct val="80000"/>
              <a:buFontTx/>
              <a:buChar char="•"/>
            </a:pPr>
            <a:r>
              <a:rPr lang="en-US" altLang="en-US" b="1" dirty="0">
                <a:solidFill>
                  <a:srgbClr val="FF0000"/>
                </a:solidFill>
                <a:latin typeface="Verdana" pitchFamily="34" charset="0"/>
              </a:rPr>
              <a:t>John F. Kennedy</a:t>
            </a:r>
            <a:r>
              <a:rPr lang="en-US" altLang="en-US" b="1" dirty="0">
                <a:latin typeface="Verdana" pitchFamily="34" charset="0"/>
              </a:rPr>
              <a:t> </a:t>
            </a:r>
            <a:r>
              <a:rPr lang="en-US" altLang="en-US" dirty="0">
                <a:latin typeface="Verdana" pitchFamily="34" charset="0"/>
              </a:rPr>
              <a:t>–</a:t>
            </a:r>
            <a:r>
              <a:rPr lang="en-US" altLang="en-US" b="1" dirty="0">
                <a:latin typeface="Verdana" pitchFamily="34" charset="0"/>
              </a:rPr>
              <a:t> </a:t>
            </a:r>
            <a:r>
              <a:rPr lang="en-US" altLang="en-US" dirty="0">
                <a:latin typeface="Verdana" pitchFamily="34" charset="0"/>
              </a:rPr>
              <a:t>a</a:t>
            </a:r>
            <a:r>
              <a:rPr lang="en-US" altLang="en-US" b="1" dirty="0">
                <a:latin typeface="Verdana" pitchFamily="34" charset="0"/>
              </a:rPr>
              <a:t> </a:t>
            </a:r>
            <a:r>
              <a:rPr lang="en-US" altLang="en-US" dirty="0">
                <a:latin typeface="Verdana" pitchFamily="34" charset="0"/>
              </a:rPr>
              <a:t>Democratic senator who was elected President in 1960</a:t>
            </a:r>
          </a:p>
          <a:p>
            <a:pPr eaLnBrk="1" hangingPunct="1">
              <a:spcAft>
                <a:spcPct val="60000"/>
              </a:spcAft>
              <a:buSzPct val="80000"/>
              <a:buFontTx/>
              <a:buChar char="•"/>
            </a:pPr>
            <a:r>
              <a:rPr lang="en-US" altLang="en-US" b="1" dirty="0">
                <a:solidFill>
                  <a:srgbClr val="FF0000"/>
                </a:solidFill>
                <a:latin typeface="Verdana" pitchFamily="34" charset="0"/>
              </a:rPr>
              <a:t>Richard M. Nixon</a:t>
            </a:r>
            <a:r>
              <a:rPr lang="en-US" altLang="en-US" b="1" dirty="0">
                <a:latin typeface="Verdana" pitchFamily="34" charset="0"/>
              </a:rPr>
              <a:t> </a:t>
            </a:r>
            <a:r>
              <a:rPr lang="en-US" altLang="en-US" b="1" dirty="0"/>
              <a:t>–</a:t>
            </a:r>
            <a:r>
              <a:rPr lang="en-US" altLang="en-US" dirty="0">
                <a:latin typeface="Verdana" pitchFamily="34" charset="0"/>
              </a:rPr>
              <a:t> former Republican vice president under Eisenhower who ran for President in 1960 and lost</a:t>
            </a:r>
          </a:p>
          <a:p>
            <a:pPr eaLnBrk="1" hangingPunct="1">
              <a:spcAft>
                <a:spcPct val="60000"/>
              </a:spcAft>
              <a:buSzPct val="80000"/>
              <a:buFontTx/>
              <a:buChar char="•"/>
            </a:pPr>
            <a:r>
              <a:rPr lang="en-US" altLang="en-US" b="1" dirty="0">
                <a:solidFill>
                  <a:srgbClr val="FF0000"/>
                </a:solidFill>
                <a:latin typeface="Verdana" pitchFamily="34" charset="0"/>
              </a:rPr>
              <a:t>Fidel Castro</a:t>
            </a:r>
            <a:r>
              <a:rPr lang="en-US" altLang="en-US" b="1" dirty="0">
                <a:latin typeface="Verdana" pitchFamily="34" charset="0"/>
              </a:rPr>
              <a:t> </a:t>
            </a:r>
            <a:r>
              <a:rPr lang="en-US" altLang="en-US" b="1" dirty="0"/>
              <a:t>–</a:t>
            </a:r>
            <a:r>
              <a:rPr lang="en-US" altLang="en-US" b="1" dirty="0">
                <a:latin typeface="Verdana" pitchFamily="34" charset="0"/>
              </a:rPr>
              <a:t> </a:t>
            </a:r>
            <a:r>
              <a:rPr lang="en-US" altLang="en-US" dirty="0">
                <a:latin typeface="Verdana" pitchFamily="34" charset="0"/>
              </a:rPr>
              <a:t>communist leader of Cuba</a:t>
            </a:r>
          </a:p>
          <a:p>
            <a:pPr eaLnBrk="1" hangingPunct="1">
              <a:spcAft>
                <a:spcPct val="60000"/>
              </a:spcAft>
              <a:buSzPct val="80000"/>
              <a:buFontTx/>
              <a:buChar char="•"/>
            </a:pPr>
            <a:r>
              <a:rPr lang="en-US" altLang="en-US" b="1" dirty="0">
                <a:solidFill>
                  <a:srgbClr val="FF0000"/>
                </a:solidFill>
                <a:latin typeface="Verdana" pitchFamily="34" charset="0"/>
              </a:rPr>
              <a:t>flexible response</a:t>
            </a:r>
            <a:r>
              <a:rPr lang="en-US" altLang="en-US" b="1" dirty="0">
                <a:latin typeface="Verdana" pitchFamily="34" charset="0"/>
              </a:rPr>
              <a:t> </a:t>
            </a:r>
            <a:r>
              <a:rPr lang="en-US" altLang="en-US" b="1" dirty="0"/>
              <a:t>–</a:t>
            </a:r>
            <a:r>
              <a:rPr lang="en-US" altLang="en-US" dirty="0">
                <a:latin typeface="Verdana" pitchFamily="34" charset="0"/>
              </a:rPr>
              <a:t> a defense policy in which the U.S. military is prepared to fight any type of conflict</a:t>
            </a:r>
          </a:p>
          <a:p>
            <a:pPr eaLnBrk="1" hangingPunct="1">
              <a:spcAft>
                <a:spcPct val="60000"/>
              </a:spcAft>
            </a:pPr>
            <a:endParaRPr lang="en-US" altLang="en-US" dirty="0">
              <a:latin typeface="Verdana" pitchFamily="34" charset="0"/>
            </a:endParaRPr>
          </a:p>
        </p:txBody>
      </p:sp>
    </p:spTree>
    <p:extLst>
      <p:ext uri="{BB962C8B-B14F-4D97-AF65-F5344CB8AC3E}">
        <p14:creationId xmlns:p14="http://schemas.microsoft.com/office/powerpoint/2010/main" val="16356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and Phrases</a:t>
            </a:r>
            <a:endParaRPr lang="en-US" dirty="0"/>
          </a:p>
        </p:txBody>
      </p:sp>
      <p:sp>
        <p:nvSpPr>
          <p:cNvPr id="4" name="Rectangle 16"/>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Peace Corps</a:t>
            </a:r>
            <a:r>
              <a:rPr lang="en-US" altLang="en-US" sz="2200" b="1" dirty="0" smtClean="0">
                <a:latin typeface="Verdana" pitchFamily="34" charset="0"/>
              </a:rPr>
              <a:t> </a:t>
            </a:r>
            <a:r>
              <a:rPr lang="en-US" altLang="en-US" sz="2000" b="1" dirty="0" smtClean="0"/>
              <a:t>–</a:t>
            </a:r>
            <a:r>
              <a:rPr lang="en-US" altLang="en-US" sz="2200" dirty="0" smtClean="0">
                <a:latin typeface="Verdana" pitchFamily="34" charset="0"/>
              </a:rPr>
              <a:t> a U.S. program that sent volunteers to developing countries to assist in education, healthcare, and economics</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Alliance for Progress</a:t>
            </a:r>
            <a:r>
              <a:rPr lang="en-US" altLang="en-US" sz="2200" b="1" dirty="0" smtClean="0">
                <a:latin typeface="Verdana" pitchFamily="34" charset="0"/>
              </a:rPr>
              <a:t> </a:t>
            </a:r>
            <a:r>
              <a:rPr lang="en-US" altLang="en-US" sz="2000" b="1" dirty="0" smtClean="0"/>
              <a:t>–</a:t>
            </a:r>
            <a:r>
              <a:rPr lang="en-US" altLang="en-US" sz="2200" b="1" dirty="0" smtClean="0">
                <a:latin typeface="Verdana" pitchFamily="34" charset="0"/>
              </a:rPr>
              <a:t> </a:t>
            </a:r>
            <a:r>
              <a:rPr lang="en-US" altLang="en-US" sz="2200" dirty="0" smtClean="0">
                <a:latin typeface="Verdana" pitchFamily="34" charset="0"/>
              </a:rPr>
              <a:t>a U.S. policy that aimed to renew the former Good Nation Policy toward Latin American nations by providing economic aid</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Bay of Pigs invasion</a:t>
            </a:r>
            <a:r>
              <a:rPr lang="en-US" altLang="en-US" sz="2200" b="1" dirty="0" smtClean="0">
                <a:latin typeface="Verdana" pitchFamily="34" charset="0"/>
              </a:rPr>
              <a:t> </a:t>
            </a:r>
            <a:r>
              <a:rPr lang="en-US" altLang="en-US" sz="2000" b="1" dirty="0" smtClean="0"/>
              <a:t>–</a:t>
            </a:r>
            <a:r>
              <a:rPr lang="en-US" altLang="en-US" sz="2200" b="1" dirty="0" smtClean="0">
                <a:latin typeface="Verdana" pitchFamily="34" charset="0"/>
              </a:rPr>
              <a:t> </a:t>
            </a:r>
            <a:r>
              <a:rPr lang="en-US" altLang="en-US" sz="2200" dirty="0" smtClean="0">
                <a:latin typeface="Verdana" pitchFamily="34" charset="0"/>
              </a:rPr>
              <a:t>a CIA-led force of Cuban exiles that attacked Cuba</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Nikita Khrushchev</a:t>
            </a:r>
            <a:r>
              <a:rPr lang="en-US" altLang="en-US" sz="2200" b="1" dirty="0" smtClean="0">
                <a:latin typeface="Verdana" pitchFamily="34" charset="0"/>
              </a:rPr>
              <a:t> </a:t>
            </a:r>
            <a:r>
              <a:rPr lang="en-US" altLang="en-US" sz="2200" b="1" dirty="0" smtClean="0"/>
              <a:t>–</a:t>
            </a:r>
            <a:r>
              <a:rPr lang="en-US" altLang="en-US" sz="2200" dirty="0" smtClean="0">
                <a:latin typeface="Verdana" pitchFamily="34" charset="0"/>
              </a:rPr>
              <a:t> the Soviet Union’s prime minister</a:t>
            </a:r>
          </a:p>
          <a:p>
            <a:pPr marL="282575" indent="-282575" eaLnBrk="1" hangingPunct="1">
              <a:spcBef>
                <a:spcPct val="0"/>
              </a:spcBef>
              <a:spcAft>
                <a:spcPct val="60000"/>
              </a:spcAft>
              <a:buSzPct val="80000"/>
            </a:pPr>
            <a:endParaRPr lang="en-US" altLang="en-US" sz="2200" dirty="0" smtClean="0">
              <a:latin typeface="Verdana" pitchFamily="34" charset="0"/>
            </a:endParaRPr>
          </a:p>
        </p:txBody>
      </p:sp>
    </p:spTree>
    <p:extLst>
      <p:ext uri="{BB962C8B-B14F-4D97-AF65-F5344CB8AC3E}">
        <p14:creationId xmlns:p14="http://schemas.microsoft.com/office/powerpoint/2010/main" val="278252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Vocabulary Words and Phrases</a:t>
            </a:r>
            <a:endParaRPr lang="en-US" dirty="0"/>
          </a:p>
        </p:txBody>
      </p:sp>
      <p:sp>
        <p:nvSpPr>
          <p:cNvPr id="4" name="Rectangle 16"/>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Cuban missile crisis</a:t>
            </a:r>
            <a:r>
              <a:rPr lang="en-US" altLang="en-US" sz="2200" b="1" dirty="0" smtClean="0">
                <a:latin typeface="Verdana" pitchFamily="34" charset="0"/>
              </a:rPr>
              <a:t> </a:t>
            </a:r>
            <a:r>
              <a:rPr lang="en-US" altLang="en-US" sz="2000" b="1" dirty="0" smtClean="0"/>
              <a:t>–</a:t>
            </a:r>
            <a:r>
              <a:rPr lang="en-US" altLang="en-US" sz="2200" dirty="0" smtClean="0">
                <a:latin typeface="Verdana" pitchFamily="34" charset="0"/>
              </a:rPr>
              <a:t> in October, 1962 a confrontation of threats between Kennedy and Khrushchev</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hot line</a:t>
            </a:r>
            <a:r>
              <a:rPr lang="en-US" altLang="en-US" sz="2200" dirty="0" smtClean="0">
                <a:latin typeface="Verdana" pitchFamily="34" charset="0"/>
              </a:rPr>
              <a:t> </a:t>
            </a:r>
            <a:r>
              <a:rPr lang="en-US" altLang="en-US" sz="2200" b="1" dirty="0" smtClean="0"/>
              <a:t>–</a:t>
            </a:r>
            <a:r>
              <a:rPr lang="en-US" altLang="en-US" sz="2200" dirty="0" smtClean="0">
                <a:latin typeface="Verdana" pitchFamily="34" charset="0"/>
              </a:rPr>
              <a:t> a telephone line between Washington, D.C. and Moscow to improve communication between the United States and the Soviet Union</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Nuclear Test Ban Treaty</a:t>
            </a:r>
            <a:r>
              <a:rPr lang="en-US" altLang="en-US" sz="2200" b="1" dirty="0" smtClean="0">
                <a:latin typeface="Verdana" pitchFamily="34" charset="0"/>
              </a:rPr>
              <a:t> </a:t>
            </a:r>
            <a:r>
              <a:rPr lang="en-US" altLang="en-US" sz="2200" b="1" dirty="0" smtClean="0"/>
              <a:t>–</a:t>
            </a:r>
            <a:r>
              <a:rPr lang="en-US" altLang="en-US" sz="2200" b="1" dirty="0" smtClean="0">
                <a:latin typeface="Verdana" pitchFamily="34" charset="0"/>
              </a:rPr>
              <a:t> </a:t>
            </a:r>
            <a:r>
              <a:rPr lang="en-US" altLang="en-US" sz="2200" dirty="0" smtClean="0">
                <a:latin typeface="Verdana" pitchFamily="34" charset="0"/>
              </a:rPr>
              <a:t>in 1963, the first agreement limiting nuclear testing between the United States, the Soviet Union, Great Britain, and thirty-six other countries</a:t>
            </a:r>
          </a:p>
          <a:p>
            <a:pPr marL="282575" indent="-282575" eaLnBrk="1" hangingPunct="1">
              <a:spcBef>
                <a:spcPct val="0"/>
              </a:spcBef>
              <a:spcAft>
                <a:spcPct val="60000"/>
              </a:spcAft>
              <a:buSzPct val="80000"/>
            </a:pPr>
            <a:r>
              <a:rPr lang="en-US" altLang="en-US" sz="2200" b="1" dirty="0" smtClean="0">
                <a:solidFill>
                  <a:srgbClr val="FF0000"/>
                </a:solidFill>
                <a:latin typeface="Verdana" pitchFamily="34" charset="0"/>
              </a:rPr>
              <a:t>Berlin Wall</a:t>
            </a:r>
            <a:r>
              <a:rPr lang="en-US" altLang="en-US" sz="2200" b="1" dirty="0" smtClean="0">
                <a:latin typeface="Verdana" pitchFamily="34" charset="0"/>
              </a:rPr>
              <a:t> </a:t>
            </a:r>
            <a:r>
              <a:rPr lang="en-US" altLang="en-US" sz="2200" b="1" dirty="0" smtClean="0"/>
              <a:t>–</a:t>
            </a:r>
            <a:r>
              <a:rPr lang="en-US" altLang="en-US" sz="2200" dirty="0" smtClean="0">
                <a:latin typeface="Verdana" pitchFamily="34" charset="0"/>
              </a:rPr>
              <a:t> a wall built by the Soviet Union to separate East Berlin from West Berlin</a:t>
            </a:r>
          </a:p>
        </p:txBody>
      </p:sp>
    </p:spTree>
    <p:extLst>
      <p:ext uri="{BB962C8B-B14F-4D97-AF65-F5344CB8AC3E}">
        <p14:creationId xmlns:p14="http://schemas.microsoft.com/office/powerpoint/2010/main" val="8364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Objectives</a:t>
            </a:r>
            <a:endParaRPr lang="en-US" dirty="0"/>
          </a:p>
        </p:txBody>
      </p:sp>
      <p:sp>
        <p:nvSpPr>
          <p:cNvPr id="4" name="Text Box 9"/>
          <p:cNvSpPr txBox="1">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buSzPct val="80000"/>
              <a:buFontTx/>
              <a:buChar char="•"/>
            </a:pPr>
            <a:r>
              <a:rPr lang="en-US" altLang="en-US" dirty="0">
                <a:latin typeface="Verdana" pitchFamily="34" charset="0"/>
              </a:rPr>
              <a:t>Evaluate Kennedy’s domestic policies.</a:t>
            </a:r>
          </a:p>
          <a:p>
            <a:pPr eaLnBrk="1" hangingPunct="1">
              <a:buSzPct val="80000"/>
              <a:buFontTx/>
              <a:buChar char="•"/>
            </a:pPr>
            <a:endParaRPr lang="en-US" altLang="en-US" dirty="0">
              <a:latin typeface="Verdana" pitchFamily="34" charset="0"/>
            </a:endParaRPr>
          </a:p>
          <a:p>
            <a:pPr eaLnBrk="1" hangingPunct="1">
              <a:buSzPct val="80000"/>
              <a:buFontTx/>
              <a:buChar char="•"/>
            </a:pPr>
            <a:r>
              <a:rPr lang="en-US" altLang="en-US" dirty="0">
                <a:latin typeface="Verdana" pitchFamily="34" charset="0"/>
              </a:rPr>
              <a:t>Assess the impact of the Kennedy assassination.</a:t>
            </a:r>
          </a:p>
          <a:p>
            <a:pPr eaLnBrk="1" hangingPunct="1">
              <a:buSzPct val="80000"/>
              <a:buFontTx/>
              <a:buChar char="•"/>
            </a:pPr>
            <a:endParaRPr lang="en-US" altLang="en-US" dirty="0">
              <a:latin typeface="Verdana" pitchFamily="34" charset="0"/>
            </a:endParaRPr>
          </a:p>
          <a:p>
            <a:pPr eaLnBrk="1" hangingPunct="1">
              <a:buSzPct val="80000"/>
            </a:pPr>
            <a:endParaRPr lang="en-US" altLang="en-US" b="1" dirty="0">
              <a:latin typeface="Verdana" pitchFamily="34" charset="0"/>
            </a:endParaRPr>
          </a:p>
        </p:txBody>
      </p:sp>
    </p:spTree>
    <p:extLst>
      <p:ext uri="{BB962C8B-B14F-4D97-AF65-F5344CB8AC3E}">
        <p14:creationId xmlns:p14="http://schemas.microsoft.com/office/powerpoint/2010/main" val="372080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and Phrases</a:t>
            </a:r>
            <a:endParaRPr lang="en-US" dirty="0"/>
          </a:p>
        </p:txBody>
      </p:sp>
      <p:sp>
        <p:nvSpPr>
          <p:cNvPr id="3" name="Content Placeholder 2"/>
          <p:cNvSpPr>
            <a:spLocks noGrp="1"/>
          </p:cNvSpPr>
          <p:nvPr>
            <p:ph idx="1"/>
          </p:nvPr>
        </p:nvSpPr>
        <p:spPr/>
        <p:txBody>
          <a:bodyPr>
            <a:normAutofit fontScale="77500" lnSpcReduction="20000"/>
          </a:bodyPr>
          <a:lstStyle/>
          <a:p>
            <a:pPr>
              <a:spcAft>
                <a:spcPct val="60000"/>
              </a:spcAft>
              <a:buSzPct val="80000"/>
              <a:buFontTx/>
              <a:buChar char="•"/>
            </a:pPr>
            <a:r>
              <a:rPr lang="en-US" altLang="en-US" b="1" dirty="0" smtClean="0">
                <a:solidFill>
                  <a:srgbClr val="FF0000"/>
                </a:solidFill>
                <a:latin typeface="Verdana" pitchFamily="34" charset="0"/>
              </a:rPr>
              <a:t>New Frontier</a:t>
            </a:r>
            <a:r>
              <a:rPr lang="en-US" altLang="en-US" b="1" dirty="0" smtClean="0">
                <a:latin typeface="Verdana" pitchFamily="34" charset="0"/>
              </a:rPr>
              <a:t> </a:t>
            </a:r>
            <a:r>
              <a:rPr lang="en-US" altLang="en-US" dirty="0" smtClean="0">
                <a:latin typeface="Verdana" pitchFamily="34" charset="0"/>
              </a:rPr>
              <a:t>−</a:t>
            </a:r>
            <a:r>
              <a:rPr lang="en-US" altLang="en-US" b="1" dirty="0" smtClean="0">
                <a:latin typeface="Verdana" pitchFamily="34" charset="0"/>
              </a:rPr>
              <a:t> </a:t>
            </a:r>
            <a:r>
              <a:rPr lang="en-US" altLang="en-US" dirty="0" smtClean="0">
                <a:latin typeface="Verdana" pitchFamily="34" charset="0"/>
              </a:rPr>
              <a:t>a term for Kennedy’s proposals to resolve economic, educational, healthcare, and civil rights issues and to explore space</a:t>
            </a:r>
          </a:p>
          <a:p>
            <a:pPr>
              <a:spcAft>
                <a:spcPct val="60000"/>
              </a:spcAft>
              <a:buSzPct val="80000"/>
              <a:buFontTx/>
              <a:buChar char="•"/>
            </a:pPr>
            <a:r>
              <a:rPr lang="en-US" altLang="en-US" b="1" dirty="0" smtClean="0">
                <a:solidFill>
                  <a:srgbClr val="FF0000"/>
                </a:solidFill>
                <a:latin typeface="Verdana" pitchFamily="34" charset="0"/>
              </a:rPr>
              <a:t>Equal Pay Act</a:t>
            </a:r>
            <a:r>
              <a:rPr lang="en-US" altLang="en-US" b="1" dirty="0" smtClean="0">
                <a:latin typeface="Verdana" pitchFamily="34" charset="0"/>
              </a:rPr>
              <a:t> </a:t>
            </a:r>
            <a:r>
              <a:rPr lang="en-US" altLang="en-US" dirty="0" smtClean="0">
                <a:latin typeface="Verdana" pitchFamily="34" charset="0"/>
              </a:rPr>
              <a:t>− passed in 1963, the law required equal wages for equal work in industries engaged in commerce or in producing goods for commerce</a:t>
            </a:r>
          </a:p>
          <a:p>
            <a:pPr marL="282575" indent="-282575">
              <a:spcBef>
                <a:spcPct val="0"/>
              </a:spcBef>
              <a:spcAft>
                <a:spcPct val="60000"/>
              </a:spcAft>
              <a:buSzPct val="80000"/>
            </a:pPr>
            <a:r>
              <a:rPr lang="en-US" altLang="en-US" b="1" dirty="0" smtClean="0">
                <a:solidFill>
                  <a:srgbClr val="FF0000"/>
                </a:solidFill>
                <a:latin typeface="Verdana" pitchFamily="34" charset="0"/>
              </a:rPr>
              <a:t>space race</a:t>
            </a:r>
            <a:r>
              <a:rPr lang="en-US" altLang="en-US" b="1" dirty="0" smtClean="0">
                <a:latin typeface="Verdana" pitchFamily="34" charset="0"/>
              </a:rPr>
              <a:t> </a:t>
            </a:r>
            <a:r>
              <a:rPr lang="en-US" altLang="en-US" dirty="0" smtClean="0">
                <a:latin typeface="Verdana" pitchFamily="34" charset="0"/>
              </a:rPr>
              <a:t>− the competition between the Soviet Union and the United States to develop technology to land on the moon</a:t>
            </a:r>
          </a:p>
          <a:p>
            <a:pPr marL="282575" indent="-282575">
              <a:spcBef>
                <a:spcPct val="0"/>
              </a:spcBef>
              <a:spcAft>
                <a:spcPct val="60000"/>
              </a:spcAft>
              <a:buSzPct val="80000"/>
            </a:pPr>
            <a:r>
              <a:rPr lang="en-US" altLang="en-US" b="1" dirty="0" smtClean="0">
                <a:solidFill>
                  <a:srgbClr val="FF0000"/>
                </a:solidFill>
                <a:latin typeface="Verdana" pitchFamily="34" charset="0"/>
              </a:rPr>
              <a:t>Warren Commission</a:t>
            </a:r>
            <a:r>
              <a:rPr lang="en-US" altLang="en-US" b="1" dirty="0" smtClean="0">
                <a:latin typeface="Verdana" pitchFamily="34" charset="0"/>
              </a:rPr>
              <a:t> </a:t>
            </a:r>
            <a:r>
              <a:rPr lang="en-US" altLang="en-US" dirty="0" smtClean="0">
                <a:latin typeface="Verdana" pitchFamily="34" charset="0"/>
              </a:rPr>
              <a:t>−</a:t>
            </a:r>
            <a:r>
              <a:rPr lang="en-US" altLang="en-US" b="1" dirty="0" smtClean="0">
                <a:latin typeface="Verdana" pitchFamily="34" charset="0"/>
              </a:rPr>
              <a:t> </a:t>
            </a:r>
            <a:r>
              <a:rPr lang="en-US" altLang="en-US" dirty="0" smtClean="0">
                <a:latin typeface="Verdana" pitchFamily="34" charset="0"/>
              </a:rPr>
              <a:t>the</a:t>
            </a:r>
            <a:r>
              <a:rPr lang="en-US" altLang="en-US" b="1" dirty="0" smtClean="0">
                <a:latin typeface="Verdana" pitchFamily="34" charset="0"/>
              </a:rPr>
              <a:t> </a:t>
            </a:r>
            <a:r>
              <a:rPr lang="en-US" altLang="en-US" dirty="0" smtClean="0">
                <a:latin typeface="Verdana" pitchFamily="34" charset="0"/>
              </a:rPr>
              <a:t>official government commission that investigated the assassination of President Kennedy</a:t>
            </a:r>
          </a:p>
          <a:p>
            <a:pPr>
              <a:spcAft>
                <a:spcPct val="60000"/>
              </a:spcAft>
              <a:buSzPct val="80000"/>
              <a:buFontTx/>
              <a:buChar char="•"/>
            </a:pPr>
            <a:endParaRPr lang="en-US" altLang="en-US" dirty="0" smtClean="0">
              <a:latin typeface="Verdana" pitchFamily="34" charset="0"/>
            </a:endParaRPr>
          </a:p>
          <a:p>
            <a:endParaRPr lang="en-US" dirty="0"/>
          </a:p>
        </p:txBody>
      </p:sp>
    </p:spTree>
    <p:extLst>
      <p:ext uri="{BB962C8B-B14F-4D97-AF65-F5344CB8AC3E}">
        <p14:creationId xmlns:p14="http://schemas.microsoft.com/office/powerpoint/2010/main" val="3741833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Objectives</a:t>
            </a:r>
            <a:endParaRPr lang="en-US" dirty="0"/>
          </a:p>
        </p:txBody>
      </p:sp>
      <p:sp>
        <p:nvSpPr>
          <p:cNvPr id="4" name="Text Box 9"/>
          <p:cNvSpPr txBox="1">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buSzPct val="80000"/>
              <a:buFontTx/>
              <a:buChar char="•"/>
            </a:pPr>
            <a:r>
              <a:rPr lang="en-US" altLang="en-US" dirty="0">
                <a:latin typeface="Verdana" pitchFamily="34" charset="0"/>
              </a:rPr>
              <a:t>Evaluate Johnson’s policies up to his victory in the 1964 presidential election.</a:t>
            </a:r>
          </a:p>
          <a:p>
            <a:pPr eaLnBrk="1" hangingPunct="1">
              <a:buSzPct val="80000"/>
              <a:buFontTx/>
              <a:buChar char="•"/>
            </a:pPr>
            <a:endParaRPr lang="en-US" altLang="en-US" dirty="0">
              <a:latin typeface="Verdana" pitchFamily="34" charset="0"/>
            </a:endParaRPr>
          </a:p>
          <a:p>
            <a:pPr eaLnBrk="1" hangingPunct="1">
              <a:buSzPct val="80000"/>
              <a:buFontTx/>
              <a:buChar char="•"/>
            </a:pPr>
            <a:r>
              <a:rPr lang="en-US" altLang="en-US" dirty="0">
                <a:latin typeface="Verdana" pitchFamily="34" charset="0"/>
              </a:rPr>
              <a:t>Analyze Johnson’s goals and actions as seen in his Great Society programs.</a:t>
            </a:r>
          </a:p>
          <a:p>
            <a:pPr eaLnBrk="1" hangingPunct="1">
              <a:buSzPct val="80000"/>
              <a:buFontTx/>
              <a:buChar char="•"/>
            </a:pPr>
            <a:endParaRPr lang="en-US" altLang="en-US" dirty="0">
              <a:latin typeface="Verdana" pitchFamily="34" charset="0"/>
            </a:endParaRPr>
          </a:p>
          <a:p>
            <a:pPr eaLnBrk="1" hangingPunct="1">
              <a:buSzPct val="80000"/>
              <a:buFontTx/>
              <a:buChar char="•"/>
            </a:pPr>
            <a:r>
              <a:rPr lang="en-US" altLang="en-US" dirty="0">
                <a:latin typeface="Verdana" pitchFamily="34" charset="0"/>
              </a:rPr>
              <a:t>Assess the achievements of the Great Society.</a:t>
            </a:r>
          </a:p>
        </p:txBody>
      </p:sp>
    </p:spTree>
    <p:extLst>
      <p:ext uri="{BB962C8B-B14F-4D97-AF65-F5344CB8AC3E}">
        <p14:creationId xmlns:p14="http://schemas.microsoft.com/office/powerpoint/2010/main" val="1808985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TotalTime>
  <Words>641</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Introduction to the 1960s</vt:lpstr>
      <vt:lpstr>PowerPoint Presentation</vt:lpstr>
      <vt:lpstr>Section 1 Objectives</vt:lpstr>
      <vt:lpstr>Vocabulary Words and Phrases</vt:lpstr>
      <vt:lpstr>Vocabulary Words and Phrases</vt:lpstr>
      <vt:lpstr>Vocabulary Words and Phrases</vt:lpstr>
      <vt:lpstr>Section 2 Objectives</vt:lpstr>
      <vt:lpstr>Vocabulary Words and Phrases</vt:lpstr>
      <vt:lpstr>Section 3 Objectives</vt:lpstr>
      <vt:lpstr>Vocabulary Words and Phrases</vt:lpstr>
      <vt:lpstr>Vocabulary Words and Phrases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1960s</dc:title>
  <dc:creator>stribe</dc:creator>
  <cp:lastModifiedBy>stribe</cp:lastModifiedBy>
  <cp:revision>1</cp:revision>
  <dcterms:created xsi:type="dcterms:W3CDTF">2014-03-28T13:36:57Z</dcterms:created>
  <dcterms:modified xsi:type="dcterms:W3CDTF">2014-03-28T13:52:01Z</dcterms:modified>
</cp:coreProperties>
</file>