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C64EA24-0ADD-4880-8F7C-7A5D19AF9980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4D73F96-6143-4774-87D6-5E038A32A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K8gYGg0dk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taanmarch.com/default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Ma0LNnI-iA" TargetMode="External"/><Relationship Id="rId2" Type="http://schemas.openxmlformats.org/officeDocument/2006/relationships/hyperlink" Target="https://www.youtube.com/watch?v=yMrrflkfy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1w1eMUmEa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 at War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Fray: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2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143000" y="1905000"/>
            <a:ext cx="3429000" cy="3581400"/>
          </a:xfrm>
          <a:prstGeom prst="upArrowCallout">
            <a:avLst>
              <a:gd name="adj1" fmla="val 13417"/>
              <a:gd name="adj2" fmla="val 12500"/>
              <a:gd name="adj3" fmla="val 16958"/>
              <a:gd name="adj4" fmla="val 80181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1600" y="2590800"/>
            <a:ext cx="23018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After the attack, the United States declared war on Japan.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b="1" dirty="0">
              <a:latin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48200" y="1981200"/>
            <a:ext cx="3429000" cy="3429000"/>
            <a:chOff x="4648200" y="1981200"/>
            <a:chExt cx="3429000" cy="3429000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16200000" flipH="1">
              <a:off x="4648200" y="1981200"/>
              <a:ext cx="3429000" cy="3429000"/>
            </a:xfrm>
            <a:prstGeom prst="upArrowCallout">
              <a:avLst>
                <a:gd name="adj1" fmla="val 13417"/>
                <a:gd name="adj2" fmla="val 12500"/>
                <a:gd name="adj3" fmla="val 16954"/>
                <a:gd name="adj4" fmla="val 79856"/>
              </a:avLst>
            </a:prstGeom>
            <a:gradFill rotWithShape="1">
              <a:gsLst>
                <a:gs pos="0">
                  <a:srgbClr val="FFC00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638800" y="2514600"/>
              <a:ext cx="2149475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33CC"/>
                  </a:solidFill>
                </a:rPr>
                <a:t>Japan’s allies, Germany and Italy, then declared war on the United States.</a:t>
              </a:r>
              <a:endParaRPr lang="en-US" altLang="en-US" dirty="0">
                <a:solidFill>
                  <a:srgbClr val="0033CC"/>
                </a:solidFill>
                <a:latin typeface="Arial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https://www.youtube.com/watch?v=lK8gYGg0dkE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4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1219200" y="3048000"/>
            <a:ext cx="67056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 dirty="0"/>
              <a:t>Americans joined the </a:t>
            </a:r>
            <a:r>
              <a:rPr lang="en-US" altLang="en-US" dirty="0">
                <a:solidFill>
                  <a:srgbClr val="FFFF00"/>
                </a:solidFill>
              </a:rPr>
              <a:t>military,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the </a:t>
            </a:r>
            <a:r>
              <a:rPr lang="en-US" altLang="en-US" dirty="0">
                <a:solidFill>
                  <a:srgbClr val="FFFF00"/>
                </a:solidFill>
              </a:rPr>
              <a:t>Red Cross, </a:t>
            </a:r>
            <a:r>
              <a:rPr lang="en-US" altLang="en-US" dirty="0"/>
              <a:t>and other organizations.</a:t>
            </a:r>
          </a:p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 dirty="0"/>
              <a:t>Women responded by joining the </a:t>
            </a:r>
            <a:r>
              <a:rPr lang="en-US" altLang="en-US" b="1" dirty="0">
                <a:solidFill>
                  <a:srgbClr val="FF0000"/>
                </a:solidFill>
              </a:rPr>
              <a:t>Women’s Army Corps,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Army Nurse Corps, </a:t>
            </a:r>
            <a:r>
              <a:rPr lang="en-US" altLang="en-US" dirty="0"/>
              <a:t>and other military auxiliaries.</a:t>
            </a:r>
          </a:p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 dirty="0"/>
              <a:t>Americans took new </a:t>
            </a:r>
            <a:r>
              <a:rPr lang="en-US" altLang="en-US" dirty="0">
                <a:solidFill>
                  <a:srgbClr val="FFFF00"/>
                </a:solidFill>
              </a:rPr>
              <a:t>jobs making weapons and supplies </a:t>
            </a:r>
            <a:r>
              <a:rPr lang="en-US" altLang="en-US" dirty="0"/>
              <a:t>that supported the war effort.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10792560" flipH="1">
            <a:off x="609600" y="1447800"/>
            <a:ext cx="7848600" cy="1522413"/>
          </a:xfrm>
          <a:prstGeom prst="upArrowCallout">
            <a:avLst>
              <a:gd name="adj1" fmla="val 51267"/>
              <a:gd name="adj2" fmla="val 47806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1524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A wave of patriotism swept the United States following the attack. </a:t>
            </a:r>
          </a:p>
        </p:txBody>
      </p:sp>
    </p:spTree>
    <p:extLst>
      <p:ext uri="{BB962C8B-B14F-4D97-AF65-F5344CB8AC3E}">
        <p14:creationId xmlns:p14="http://schemas.microsoft.com/office/powerpoint/2010/main" xmlns="" val="15102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533400" y="1524000"/>
            <a:ext cx="2590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The money poured into defense spending finally ended the Great Depression.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4495800"/>
            <a:ext cx="2667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American workers could once again find </a:t>
            </a:r>
            <a:r>
              <a:rPr lang="en-US" altLang="en-US" dirty="0">
                <a:solidFill>
                  <a:srgbClr val="FFFF00"/>
                </a:solidFill>
              </a:rPr>
              <a:t>jobs.</a:t>
            </a:r>
          </a:p>
        </p:txBody>
      </p:sp>
      <p:pic>
        <p:nvPicPr>
          <p:cNvPr id="6" name="Picture 4" descr="ch23_charts_us_se_p07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654175"/>
            <a:ext cx="46450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1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867400" y="3810000"/>
            <a:ext cx="3048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Companies that once produced consumer goods </a:t>
            </a:r>
            <a:r>
              <a:rPr lang="en-US" altLang="en-US" dirty="0">
                <a:solidFill>
                  <a:srgbClr val="FFFF00"/>
                </a:solidFill>
              </a:rPr>
              <a:t>mobilized to build ships, planes, and tanks.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67400" y="1524000"/>
            <a:ext cx="3048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peacetime economy soon shifted to a wartime economy.</a:t>
            </a:r>
          </a:p>
        </p:txBody>
      </p:sp>
      <p:pic>
        <p:nvPicPr>
          <p:cNvPr id="6" name="Picture 4" descr="ch23_images_hsus_se_p07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038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12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In 1944, </a:t>
            </a:r>
            <a:r>
              <a:rPr lang="en-US" altLang="en-US" dirty="0">
                <a:solidFill>
                  <a:srgbClr val="FFFF00"/>
                </a:solidFill>
              </a:rPr>
              <a:t>American production levels were double those of all the Axis nations </a:t>
            </a:r>
            <a:r>
              <a:rPr lang="en-US" altLang="en-US" dirty="0"/>
              <a:t>combined.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5410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This “production miracle” gave the Allies a crucial advantage.</a:t>
            </a:r>
          </a:p>
        </p:txBody>
      </p:sp>
      <p:pic>
        <p:nvPicPr>
          <p:cNvPr id="9" name="Picture 4" descr="ch23_charts_us_se_p07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0463"/>
            <a:ext cx="4572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02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914400" y="1447800"/>
            <a:ext cx="76977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In the early years of the war, the outlook for the Allies was grim.</a:t>
            </a:r>
          </a:p>
        </p:txBody>
      </p:sp>
      <p:graphicFrame>
        <p:nvGraphicFramePr>
          <p:cNvPr id="5" name="Group 38"/>
          <p:cNvGraphicFramePr>
            <a:graphicFrameLocks noGrp="1"/>
          </p:cNvGraphicFramePr>
          <p:nvPr/>
        </p:nvGraphicFramePr>
        <p:xfrm>
          <a:off x="1676400" y="2781300"/>
          <a:ext cx="5867400" cy="2743200"/>
        </p:xfrm>
        <a:graphic>
          <a:graphicData uri="http://schemas.openxmlformats.org/drawingml/2006/table">
            <a:tbl>
              <a:tblPr/>
              <a:tblGrid>
                <a:gridCol w="5867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Japan’s Advantages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Dominance of the Pacific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Technologically advanced weapons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Highly motivated and well-trained military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20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 rot="10792560" flipH="1">
            <a:off x="558800" y="1287463"/>
            <a:ext cx="5459413" cy="1601787"/>
          </a:xfrm>
          <a:prstGeom prst="upArrowCallout">
            <a:avLst>
              <a:gd name="adj1" fmla="val 30549"/>
              <a:gd name="adj2" fmla="val 28292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1371600"/>
            <a:ext cx="5730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Japanese armies quickly took </a:t>
            </a:r>
            <a:r>
              <a:rPr lang="en-US" altLang="en-US" dirty="0">
                <a:solidFill>
                  <a:srgbClr val="FFFF00"/>
                </a:solidFill>
              </a:rPr>
              <a:t>Guam, Wake Island, and Hong Kong.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 rot="5400000" flipH="1">
            <a:off x="1599406" y="1981994"/>
            <a:ext cx="2820988" cy="4953000"/>
          </a:xfrm>
          <a:prstGeom prst="upArrowCallout">
            <a:avLst>
              <a:gd name="adj1" fmla="val 19815"/>
              <a:gd name="adj2" fmla="val 20972"/>
              <a:gd name="adj3" fmla="val 26109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62000" y="3200400"/>
            <a:ext cx="3505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Then they moved into the </a:t>
            </a:r>
            <a:r>
              <a:rPr lang="en-US" altLang="en-US" sz="2000" dirty="0">
                <a:solidFill>
                  <a:srgbClr val="FFFF00"/>
                </a:solidFill>
              </a:rPr>
              <a:t>Philippines, </a:t>
            </a:r>
            <a:r>
              <a:rPr lang="en-US" altLang="en-US" sz="2000" dirty="0"/>
              <a:t>forcing American General </a:t>
            </a:r>
            <a:r>
              <a:rPr lang="en-US" altLang="en-US" sz="2000" b="1" dirty="0">
                <a:solidFill>
                  <a:srgbClr val="FF0000"/>
                </a:solidFill>
              </a:rPr>
              <a:t>Douglas MacArthur</a:t>
            </a:r>
            <a:r>
              <a:rPr lang="en-US" altLang="en-US" sz="2000" dirty="0"/>
              <a:t> to retreat.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The troops were surrounded, trapped.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943600" y="3200400"/>
            <a:ext cx="2667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After a terrible </a:t>
            </a:r>
            <a:r>
              <a:rPr lang="en-US" altLang="en-US" sz="2000" dirty="0">
                <a:solidFill>
                  <a:srgbClr val="FFFF00"/>
                </a:solidFill>
              </a:rPr>
              <a:t>siege, </a:t>
            </a:r>
            <a:r>
              <a:rPr lang="en-US" altLang="en-US" sz="2000" dirty="0"/>
              <a:t>thousands died when they were forced to walk to prison camps during the </a:t>
            </a:r>
            <a:r>
              <a:rPr lang="en-US" altLang="en-US" sz="2000" b="1" dirty="0">
                <a:solidFill>
                  <a:srgbClr val="FF0000"/>
                </a:solidFill>
              </a:rPr>
              <a:t>Bataan Death March.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6172200"/>
            <a:ext cx="4276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www.bataanmarch.com/default.htm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2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23_maps_us_se_p079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5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91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38200" y="1447800"/>
            <a:ext cx="7391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Explain why Japan decided to attack Pearl Harbor, and describe the attack itself.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Outline how the United States mobilized for war after the attack on Pearl Harbor.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Summarize the course of the war in the Pacific through the summer of 1942.</a:t>
            </a:r>
          </a:p>
        </p:txBody>
      </p:sp>
    </p:spTree>
    <p:extLst>
      <p:ext uri="{BB962C8B-B14F-4D97-AF65-F5344CB8AC3E}">
        <p14:creationId xmlns:p14="http://schemas.microsoft.com/office/powerpoint/2010/main" xmlns="" val="30911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Pearl Harbor </a:t>
            </a:r>
            <a:r>
              <a:rPr lang="en-US" altLang="en-US" sz="3200" b="1" dirty="0" smtClean="0"/>
              <a:t>−</a:t>
            </a:r>
            <a:r>
              <a:rPr lang="en-US" altLang="en-US" sz="3200" dirty="0" smtClean="0"/>
              <a:t> site in Hawaii of the United States Navy’s main Pacific base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Terms and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6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9"/>
          <p:cNvSpPr txBox="1">
            <a:spLocks noChangeArrowheads="1"/>
          </p:cNvSpPr>
          <p:nvPr/>
        </p:nvSpPr>
        <p:spPr bwMode="auto">
          <a:xfrm>
            <a:off x="684212" y="304800"/>
            <a:ext cx="7850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Tensions mounted as Japan continued its march into new lands, gaining territory and valuable natural resources.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4964" y="1676400"/>
            <a:ext cx="3124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Roosevelt </a:t>
            </a:r>
            <a:r>
              <a:rPr lang="en-US" altLang="en-US" sz="2000" dirty="0">
                <a:solidFill>
                  <a:srgbClr val="FFFF00"/>
                </a:solidFill>
              </a:rPr>
              <a:t>condemned Japanese aggression.</a:t>
            </a:r>
          </a:p>
          <a:p>
            <a:pPr eaLnBrk="1" hangingPunct="1"/>
            <a:endParaRPr lang="en-US" altLang="en-US" sz="2000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2000" dirty="0"/>
              <a:t>He worked to slow Japan’s expansion with an </a:t>
            </a:r>
            <a:r>
              <a:rPr lang="en-US" altLang="en-US" sz="2000" dirty="0">
                <a:solidFill>
                  <a:srgbClr val="FFFF00"/>
                </a:solidFill>
              </a:rPr>
              <a:t>embargo.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9576" y="3897168"/>
            <a:ext cx="2895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Angered by American interference, Prime Minister </a:t>
            </a:r>
            <a:r>
              <a:rPr lang="en-US" altLang="en-US" sz="2000" b="1" dirty="0">
                <a:solidFill>
                  <a:srgbClr val="FF0000"/>
                </a:solidFill>
              </a:rPr>
              <a:t>Hideki </a:t>
            </a:r>
            <a:r>
              <a:rPr lang="en-US" altLang="en-US" sz="2000" b="1" dirty="0" err="1">
                <a:solidFill>
                  <a:srgbClr val="FF0000"/>
                </a:solidFill>
              </a:rPr>
              <a:t>Tojo</a:t>
            </a:r>
            <a:r>
              <a:rPr lang="en-US" altLang="en-US" sz="2000" dirty="0"/>
              <a:t> decided it was time to </a:t>
            </a:r>
            <a:r>
              <a:rPr lang="en-US" altLang="en-US" sz="2000" dirty="0">
                <a:solidFill>
                  <a:srgbClr val="FFFF00"/>
                </a:solidFill>
              </a:rPr>
              <a:t>eliminate the U.S. presence in the Pacific.</a:t>
            </a:r>
          </a:p>
          <a:p>
            <a:pPr eaLnBrk="1" hangingPunct="1"/>
            <a:endParaRPr lang="en-US" altLang="en-US" sz="2000" dirty="0">
              <a:solidFill>
                <a:srgbClr val="0033CC"/>
              </a:solidFill>
            </a:endParaRPr>
          </a:p>
        </p:txBody>
      </p:sp>
      <p:pic>
        <p:nvPicPr>
          <p:cNvPr id="4098" name="Picture 2" descr="http://ts3.mm.bing.net/th?id=H.4603884092983778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451" y="1399020"/>
            <a:ext cx="2895600" cy="52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7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5257800"/>
            <a:ext cx="8229600" cy="792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https://www.youtube.com/watch?v=yMrrflkfyns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https://www.youtube.com/watch?v=kMa0LNnI-iA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7</a:t>
            </a:r>
            <a:r>
              <a:rPr lang="en-US" baseline="30000" dirty="0" smtClean="0"/>
              <a:t>th</a:t>
            </a:r>
            <a:r>
              <a:rPr lang="en-US" dirty="0" smtClean="0"/>
              <a:t> 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66800" y="1143000"/>
            <a:ext cx="7239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On December 7, 1941, Japanese fighter pilots attacked the American naval base at </a:t>
            </a:r>
            <a:r>
              <a:rPr lang="en-US" altLang="en-US" b="1" dirty="0">
                <a:solidFill>
                  <a:srgbClr val="FF0000"/>
                </a:solidFill>
              </a:rPr>
              <a:t>Pearl Harbor,</a:t>
            </a:r>
            <a:r>
              <a:rPr lang="en-US" altLang="en-US" b="1" dirty="0"/>
              <a:t> Hawaii. </a:t>
            </a:r>
          </a:p>
        </p:txBody>
      </p:sp>
      <p:pic>
        <p:nvPicPr>
          <p:cNvPr id="5" name="Picture 4" descr="ch23_images_hsus_se_p07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11413"/>
            <a:ext cx="68580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32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h23_maps_us_se_p079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756377"/>
            <a:ext cx="8610600" cy="612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81000" y="20782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/>
              <a:t>Damage at Pearl Harbor</a:t>
            </a:r>
          </a:p>
        </p:txBody>
      </p:sp>
    </p:spTree>
    <p:extLst>
      <p:ext uri="{BB962C8B-B14F-4D97-AF65-F5344CB8AC3E}">
        <p14:creationId xmlns:p14="http://schemas.microsoft.com/office/powerpoint/2010/main" xmlns="" val="22154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52" t="13447" r="29348" b="21875"/>
          <a:stretch/>
        </p:blipFill>
        <p:spPr bwMode="auto">
          <a:xfrm>
            <a:off x="76200" y="457199"/>
            <a:ext cx="4800600" cy="50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maritimequest.com/warship_directory/us_navy_pages/us_navy_battleship_photos/uss_arizona_bb39/uss_arizona_bb39_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7482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1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dejohnston1962.files.wordpress.com/2009/12/uss_arizona_mem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705599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https://www.youtube.com/watch?v=21w1eMUmEaU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814</TotalTime>
  <Words>415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Mylar</vt:lpstr>
      <vt:lpstr>Into the Fray:</vt:lpstr>
      <vt:lpstr>Objectives</vt:lpstr>
      <vt:lpstr>Vocabulary Terms and Phrases</vt:lpstr>
      <vt:lpstr>Slide 4</vt:lpstr>
      <vt:lpstr>December 7th 1941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 the Fray:</dc:title>
  <dc:creator>stribe</dc:creator>
  <cp:lastModifiedBy>stribes</cp:lastModifiedBy>
  <cp:revision>67</cp:revision>
  <dcterms:created xsi:type="dcterms:W3CDTF">2014-01-24T12:27:27Z</dcterms:created>
  <dcterms:modified xsi:type="dcterms:W3CDTF">2014-01-28T15:14:00Z</dcterms:modified>
</cp:coreProperties>
</file>