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0F88B1-6353-40F1-85BD-84549519A425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190559-5F8F-434F-A8BC-70A4B528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lyVXa-u4wE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400800" cy="1752600"/>
          </a:xfrm>
        </p:spPr>
        <p:txBody>
          <a:bodyPr/>
          <a:lstStyle/>
          <a:p>
            <a:r>
              <a:rPr lang="en-US" dirty="0" smtClean="0"/>
              <a:t>Chapter 1 Section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Basic Concepts of Democracy</a:t>
            </a:r>
            <a:endParaRPr lang="en-US" dirty="0"/>
          </a:p>
        </p:txBody>
      </p:sp>
      <p:pic>
        <p:nvPicPr>
          <p:cNvPr id="3074" name="Picture 2" descr="http://folkpolitics.files.wordpress.com/2008/11/democra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57052"/>
            <a:ext cx="3243470" cy="32326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tribe\AppData\Local\Microsoft\Windows\Temporary Internet Files\Content.IE5\ATY1RT21\MC9001498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93028"/>
            <a:ext cx="3874025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4572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A recognition of the fundamental worth of dignity of every person.</a:t>
            </a:r>
          </a:p>
          <a:p>
            <a:pPr marL="514350" indent="-514350">
              <a:buAutoNum type="arabicParenR"/>
            </a:pPr>
            <a:r>
              <a:rPr lang="en-US" dirty="0"/>
              <a:t>A respect for the equality of all persons.</a:t>
            </a:r>
          </a:p>
          <a:p>
            <a:pPr marL="514350" indent="-514350">
              <a:buAutoNum type="arabicParenR"/>
            </a:pPr>
            <a:r>
              <a:rPr lang="en-US" dirty="0"/>
              <a:t>A faith in majority rule and an insistence upon minority rights.</a:t>
            </a:r>
          </a:p>
          <a:p>
            <a:pPr marL="514350" indent="-514350">
              <a:buAutoNum type="arabicParenR"/>
            </a:pPr>
            <a:r>
              <a:rPr lang="en-US" dirty="0"/>
              <a:t>An acceptance of the necessity of compromise.</a:t>
            </a:r>
          </a:p>
          <a:p>
            <a:pPr marL="514350" indent="-514350">
              <a:buAutoNum type="arabicParenR"/>
            </a:pPr>
            <a:r>
              <a:rPr lang="en-US" dirty="0"/>
              <a:t>An insistence upon the widest possible degree of individual freedom.</a:t>
            </a:r>
          </a:p>
          <a:p>
            <a:endParaRPr lang="en-US" dirty="0"/>
          </a:p>
        </p:txBody>
      </p:sp>
      <p:pic>
        <p:nvPicPr>
          <p:cNvPr id="1026" name="Picture 2" descr="http://thewiddershins2.files.wordpress.com/2012/06/do-nothing-congre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42654"/>
            <a:ext cx="4594412" cy="312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181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in theory or in practice?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091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and Free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of the same basic notions translate to our economic system as well.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Its important to note that while similar, forms of government are different than forms of economic systems.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140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Enterprise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we are said to have is a free enterprise/free market/ capitalist system.</a:t>
            </a:r>
          </a:p>
          <a:p>
            <a:endParaRPr lang="en-US" dirty="0"/>
          </a:p>
          <a:p>
            <a:r>
              <a:rPr lang="en-US" dirty="0" smtClean="0"/>
              <a:t>There are four keys to this system: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Private ownership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2) Individual initiative</a:t>
            </a:r>
          </a:p>
          <a:p>
            <a:pPr marL="0" indent="0">
              <a:buNone/>
            </a:pPr>
            <a:r>
              <a:rPr lang="en-US" dirty="0" smtClean="0"/>
              <a:t>3) Profit</a:t>
            </a:r>
          </a:p>
          <a:p>
            <a:pPr marL="0" indent="0">
              <a:buNone/>
            </a:pPr>
            <a:r>
              <a:rPr lang="en-US" dirty="0" smtClean="0"/>
              <a:t>4) Competition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637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Laws of Supply and Demand!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Economics!</a:t>
            </a:r>
          </a:p>
          <a:p>
            <a:endParaRPr lang="en-US" dirty="0" smtClean="0"/>
          </a:p>
          <a:p>
            <a:r>
              <a:rPr lang="en-US" dirty="0" smtClean="0"/>
              <a:t>Macro/Micro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3" name="Picture 1" descr="C:\Users\stribes\Desktop\tigger_econom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7400"/>
            <a:ext cx="5285490" cy="3657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6019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www.youtube.com/watch?v=ulyVXa-u4wE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5715000"/>
            <a:ext cx="3512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Adam Smith- Wealth of Nations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91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Really A Free Enterprise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we are said to have is a free market/free market/ capitalist system.</a:t>
            </a:r>
            <a:endParaRPr lang="en-US" dirty="0"/>
          </a:p>
          <a:p>
            <a:r>
              <a:rPr lang="en-US" dirty="0" smtClean="0"/>
              <a:t>There are four keys to this system:</a:t>
            </a:r>
          </a:p>
          <a:p>
            <a:pPr marL="0" indent="0">
              <a:buNone/>
            </a:pPr>
            <a:r>
              <a:rPr lang="en-US" dirty="0" smtClean="0"/>
              <a:t>1) Private ownership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2) Individual initiative</a:t>
            </a:r>
          </a:p>
          <a:p>
            <a:pPr marL="0" indent="0">
              <a:buNone/>
            </a:pPr>
            <a:r>
              <a:rPr lang="en-US" dirty="0" smtClean="0"/>
              <a:t>3) Profit</a:t>
            </a:r>
          </a:p>
          <a:p>
            <a:pPr marL="0" indent="0">
              <a:buNone/>
            </a:pPr>
            <a:r>
              <a:rPr lang="en-US" dirty="0" smtClean="0"/>
              <a:t>4) Competition</a:t>
            </a:r>
          </a:p>
          <a:p>
            <a:endParaRPr lang="en-US" dirty="0" smtClean="0"/>
          </a:p>
          <a:p>
            <a:r>
              <a:rPr lang="en-US" dirty="0" smtClean="0"/>
              <a:t>But what about government regulation?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760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3464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recognized that there are certain things the government should have authority to regulate.</a:t>
            </a:r>
          </a:p>
          <a:p>
            <a:endParaRPr lang="en-US" dirty="0"/>
          </a:p>
          <a:p>
            <a:r>
              <a:rPr lang="en-US" dirty="0" smtClean="0"/>
              <a:t>Thus certain industries and markets are affected by artificial means (governmental intervention) (see price ceilings and floors)</a:t>
            </a:r>
            <a:endParaRPr lang="en-US" dirty="0"/>
          </a:p>
        </p:txBody>
      </p:sp>
      <p:pic>
        <p:nvPicPr>
          <p:cNvPr id="2050" name="Picture 2" descr="http://c3e308.medialib.glogster.com/media/b2/b2cf14c9e4fa81b3c13290e38781d8ea076460a5af6bebc69c25e2a6315c153f/mixed-econom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419600" cy="291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0573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best argument against democracy is a </a:t>
            </a:r>
            <a:r>
              <a:rPr lang="en-US" dirty="0" smtClean="0"/>
              <a:t>five minute </a:t>
            </a:r>
            <a:r>
              <a:rPr lang="en-US" dirty="0"/>
              <a:t>conversation with the average voter</a:t>
            </a:r>
            <a:r>
              <a:rPr lang="en-US" dirty="0" smtClean="0"/>
              <a:t>.”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-Winston Churchill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42" name="Picture 2" descr="http://upload.wikimedia.org/wikipedia/commons/thumb/9/9c/Sir_Winston_S_Churchill.jpg/245px-Sir_Winston_S_Church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828800"/>
            <a:ext cx="3048000" cy="3806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4073" y="1752600"/>
            <a:ext cx="8503920" cy="1749552"/>
          </a:xfrm>
        </p:spPr>
        <p:txBody>
          <a:bodyPr/>
          <a:lstStyle/>
          <a:p>
            <a:r>
              <a:rPr lang="en-US" sz="3200" dirty="0" smtClean="0"/>
              <a:t>Democracy, more than most other forms of Government, has more components and requires more from its citizens.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Therefore, Democracy is much more labor intensive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our American form of Democracy, there are five basic notions that we need to embrace: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A recognition of the fundamental worth of dignity of every person.</a:t>
            </a:r>
          </a:p>
          <a:p>
            <a:pPr marL="514350" indent="-514350">
              <a:buAutoNum type="arabicParenR"/>
            </a:pPr>
            <a:r>
              <a:rPr lang="en-US" dirty="0" smtClean="0"/>
              <a:t>A respect for the equality of all persons.</a:t>
            </a:r>
          </a:p>
          <a:p>
            <a:pPr marL="514350" indent="-514350">
              <a:buAutoNum type="arabicParenR"/>
            </a:pPr>
            <a:r>
              <a:rPr lang="en-US" dirty="0" smtClean="0"/>
              <a:t>A faith in majority rule and an insistence upon minority rights.</a:t>
            </a:r>
          </a:p>
          <a:p>
            <a:pPr marL="514350" indent="-514350">
              <a:buAutoNum type="arabicParenR"/>
            </a:pPr>
            <a:r>
              <a:rPr lang="en-US" dirty="0" smtClean="0"/>
              <a:t>An acceptance of the necessity of compromise.</a:t>
            </a:r>
          </a:p>
          <a:p>
            <a:pPr marL="514350" indent="-514350">
              <a:buAutoNum type="arabicParenR"/>
            </a:pPr>
            <a:r>
              <a:rPr lang="en-US" dirty="0" smtClean="0"/>
              <a:t>An insistence upon the widest possible degree of individual freedom.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964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A recognition of the fundamental worth of dignity of every person.</a:t>
            </a:r>
          </a:p>
          <a:p>
            <a:endParaRPr lang="en-US" dirty="0" smtClean="0"/>
          </a:p>
          <a:p>
            <a:r>
              <a:rPr lang="en-US" dirty="0" smtClean="0"/>
              <a:t>Remembering that each person is a separate and distinct being.  </a:t>
            </a:r>
          </a:p>
          <a:p>
            <a:endParaRPr lang="en-US" dirty="0"/>
          </a:p>
          <a:p>
            <a:r>
              <a:rPr lang="en-US" dirty="0" smtClean="0"/>
              <a:t>Keep this in mind as we often sacrifice individuality for the greater common good. (Give Examples)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39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92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sz="2600" dirty="0"/>
              <a:t>A respect for the equality of all persons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arenR" startAt="2"/>
            </a:pPr>
            <a:endParaRPr lang="en-US" sz="2600" dirty="0"/>
          </a:p>
          <a:p>
            <a:r>
              <a:rPr lang="en-US" sz="2600" dirty="0" smtClean="0"/>
              <a:t>Similar to our previous point, this stresses the importance of the individual.  </a:t>
            </a:r>
          </a:p>
          <a:p>
            <a:endParaRPr lang="en-US" sz="2600" dirty="0"/>
          </a:p>
          <a:p>
            <a:r>
              <a:rPr lang="en-US" sz="2600" dirty="0" smtClean="0"/>
              <a:t>This was established early on in the words from Thomas Jefferson “All men are created equal”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Equality through Democracy has two key principles:</a:t>
            </a:r>
          </a:p>
          <a:p>
            <a:r>
              <a:rPr lang="en-US" sz="2400" dirty="0" smtClean="0"/>
              <a:t>-Equality of opportunity</a:t>
            </a:r>
          </a:p>
          <a:p>
            <a:r>
              <a:rPr lang="en-US" sz="2400" dirty="0" smtClean="0"/>
              <a:t>-Equality before the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6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165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/>
              <a:t>A faith in majority rule and an insistence upon minority rights.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Majority rule is an important premise within our society.  If the majority don’t rule than it is no longer representative of the people.</a:t>
            </a:r>
          </a:p>
          <a:p>
            <a:endParaRPr lang="en-US" dirty="0"/>
          </a:p>
          <a:p>
            <a:r>
              <a:rPr lang="en-US" dirty="0" smtClean="0"/>
              <a:t>This doesn’t mean, however, that the minority goes without say or without protections.</a:t>
            </a:r>
          </a:p>
          <a:p>
            <a:endParaRPr lang="en-US" dirty="0"/>
          </a:p>
          <a:p>
            <a:r>
              <a:rPr lang="en-US" dirty="0" smtClean="0"/>
              <a:t>The solutions of congress should appeal to most, but will not appeal to all.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986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813048" cy="4645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dirty="0"/>
              <a:t>An acceptance of the necessity of compromise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 startAt="4"/>
            </a:pPr>
            <a:endParaRPr lang="en-US" dirty="0" smtClean="0"/>
          </a:p>
          <a:p>
            <a:r>
              <a:rPr lang="en-US" dirty="0" smtClean="0"/>
              <a:t>With an emphasis on the individual, compromise is essential to govern the masses.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www.allisonbraun.ca/wp-content/uploads/2013/05/Compromise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3884622" cy="3352800"/>
          </a:xfrm>
          <a:prstGeom prst="rect">
            <a:avLst/>
          </a:prstGeom>
          <a:noFill/>
        </p:spPr>
      </p:pic>
      <p:pic>
        <p:nvPicPr>
          <p:cNvPr id="8196" name="Picture 4" descr="http://theartofliving.com.au/wp-content/uploads/2011/12/compromi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286000"/>
            <a:ext cx="4930589" cy="3352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5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16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dirty="0"/>
              <a:t>An insistence upon the widest possible degree of individual freedom.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Individual freedom vs complete freedom</a:t>
            </a:r>
          </a:p>
          <a:p>
            <a:pPr marL="0" indent="0">
              <a:buNone/>
            </a:pPr>
            <a:r>
              <a:rPr lang="en-US" sz="2000" dirty="0" smtClean="0"/>
              <a:t>(“The right to swing my fist ends where the other man’s nose begins”)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We should understand that the struggle to balance individualism with other societal needs will be constant and never ending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0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</TotalTime>
  <Words>634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Basic Concepts of Democracy</vt:lpstr>
      <vt:lpstr>Slide 2</vt:lpstr>
      <vt:lpstr>The Basic Notions</vt:lpstr>
      <vt:lpstr>The Basic Notions</vt:lpstr>
      <vt:lpstr>The Basic Notions</vt:lpstr>
      <vt:lpstr>The Basic Notions</vt:lpstr>
      <vt:lpstr>The Basic Notions</vt:lpstr>
      <vt:lpstr>The Basic Notions</vt:lpstr>
      <vt:lpstr>The Basic Notions</vt:lpstr>
      <vt:lpstr>So In Review</vt:lpstr>
      <vt:lpstr>Democracy and Free Enterprise</vt:lpstr>
      <vt:lpstr>The Free Enterprise System</vt:lpstr>
      <vt:lpstr>The Laws of Supply and Demand!</vt:lpstr>
      <vt:lpstr>Is It Really A Free Enterprise System?</vt:lpstr>
      <vt:lpstr>Mixed Economy</vt:lpstr>
    </vt:vector>
  </TitlesOfParts>
  <Company>MPCSD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Democracy</dc:title>
  <dc:creator>stribes</dc:creator>
  <cp:lastModifiedBy>stribes</cp:lastModifiedBy>
  <cp:revision>16</cp:revision>
  <dcterms:created xsi:type="dcterms:W3CDTF">2014-08-20T13:35:16Z</dcterms:created>
  <dcterms:modified xsi:type="dcterms:W3CDTF">2014-08-22T13:47:35Z</dcterms:modified>
</cp:coreProperties>
</file>